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887" r:id="rId2"/>
    <p:sldId id="1035" r:id="rId3"/>
    <p:sldId id="1036" r:id="rId4"/>
    <p:sldId id="1037" r:id="rId5"/>
    <p:sldId id="1038" r:id="rId6"/>
    <p:sldId id="1039" r:id="rId7"/>
    <p:sldId id="1040" r:id="rId8"/>
    <p:sldId id="1041" r:id="rId9"/>
    <p:sldId id="1042" r:id="rId10"/>
    <p:sldId id="1043" r:id="rId11"/>
    <p:sldId id="1044" r:id="rId12"/>
    <p:sldId id="1045" r:id="rId13"/>
    <p:sldId id="1046" r:id="rId14"/>
    <p:sldId id="1047" r:id="rId15"/>
    <p:sldId id="1048" r:id="rId16"/>
    <p:sldId id="890" r:id="rId17"/>
  </p:sldIdLst>
  <p:sldSz cx="10693400" cy="7561263"/>
  <p:notesSz cx="6858000" cy="9144000"/>
  <p:defaultTextStyle>
    <a:defPPr>
      <a:defRPr lang="en-US"/>
    </a:defPPr>
    <a:lvl1pPr marL="0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937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873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810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746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683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619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5556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3492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">
          <p15:clr>
            <a:srgbClr val="A4A3A4"/>
          </p15:clr>
        </p15:guide>
        <p15:guide id="2" orient="horz" pos="2336">
          <p15:clr>
            <a:srgbClr val="A4A3A4"/>
          </p15:clr>
        </p15:guide>
        <p15:guide id="3" orient="horz" pos="4241">
          <p15:clr>
            <a:srgbClr val="A4A3A4"/>
          </p15:clr>
        </p15:guide>
        <p15:guide id="4" orient="horz" pos="3878">
          <p15:clr>
            <a:srgbClr val="A4A3A4"/>
          </p15:clr>
        </p15:guide>
        <p15:guide id="5" pos="6212">
          <p15:clr>
            <a:srgbClr val="A4A3A4"/>
          </p15:clr>
        </p15:guide>
        <p15:guide id="6" pos="9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3969"/>
    <a:srgbClr val="821B4C"/>
    <a:srgbClr val="AAB964"/>
    <a:srgbClr val="7F7F7F"/>
    <a:srgbClr val="F2F2F2"/>
    <a:srgbClr val="8ADB53"/>
    <a:srgbClr val="956B9C"/>
    <a:srgbClr val="2DA4A2"/>
    <a:srgbClr val="404040"/>
    <a:srgbClr val="313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3979" autoAdjust="0"/>
  </p:normalViewPr>
  <p:slideViewPr>
    <p:cSldViewPr snapToObjects="1" showGuides="1">
      <p:cViewPr varScale="1">
        <p:scale>
          <a:sx n="56" d="100"/>
          <a:sy n="56" d="100"/>
        </p:scale>
        <p:origin x="1188" y="28"/>
      </p:cViewPr>
      <p:guideLst>
        <p:guide orient="horz" pos="431"/>
        <p:guide orient="horz" pos="2336"/>
        <p:guide orient="horz" pos="4241"/>
        <p:guide orient="horz" pos="3878"/>
        <p:guide pos="6212"/>
        <p:guide pos="9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21" d="100"/>
          <a:sy n="121" d="100"/>
        </p:scale>
        <p:origin x="49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1CE94-A49F-CB4E-9AD9-728E13DD868F}" type="datetime1">
              <a:rPr lang="it-IT" smtClean="0"/>
              <a:t>13/12/2022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F594D-7EB9-A04E-AC48-C588CE56DC9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302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27E77-92FF-334F-9C90-28536B62662B}" type="datetime1">
              <a:rPr lang="it-IT" smtClean="0"/>
              <a:t>13/12/2022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7CEFA-24DD-C84A-A367-9FBF1723324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726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937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873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810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746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683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619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5556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3492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7CEFA-24DD-C84A-A367-9FBF172332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68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berta.pirone\Documents\Corporate\Identity2015\Intranet\Modelli powerpoint per le presentazioni di valenza aziendale\sfondo_acq1ne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01" y="-70945"/>
            <a:ext cx="10817528" cy="7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7"/>
          <p:cNvSpPr txBox="1">
            <a:spLocks/>
          </p:cNvSpPr>
          <p:nvPr userDrawn="1"/>
        </p:nvSpPr>
        <p:spPr>
          <a:xfrm>
            <a:off x="2541630" y="5139393"/>
            <a:ext cx="2262187" cy="297422"/>
          </a:xfrm>
          <a:prstGeom prst="rect">
            <a:avLst/>
          </a:prstGeom>
        </p:spPr>
        <p:txBody>
          <a:bodyPr/>
          <a:lstStyle>
            <a:lvl1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738651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6587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4524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2460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rgbClr val="5B6770"/>
                </a:solidFill>
              </a:rPr>
              <a:t>Roma, </a:t>
            </a:r>
            <a:fld id="{B3959731-B74E-462C-BFAB-78DAF7AB655B}" type="datetime4">
              <a:rPr lang="it-IT" smtClean="0">
                <a:solidFill>
                  <a:srgbClr val="5B6770"/>
                </a:solidFill>
              </a:rPr>
              <a:t>13 dicembre 2022</a:t>
            </a:fld>
            <a:endParaRPr lang="it-IT" dirty="0">
              <a:solidFill>
                <a:srgbClr val="5B67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8603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7DB10931-DD9A-4D38-A607-FD4F2F9DD0C0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FC4557-F243-4BAA-97EE-68D26E40BBD4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  <p:sp>
        <p:nvSpPr>
          <p:cNvPr id="21" name="Titolo 19">
            <a:extLst>
              <a:ext uri="{FF2B5EF4-FFF2-40B4-BE49-F238E27FC236}">
                <a16:creationId xmlns:a16="http://schemas.microsoft.com/office/drawing/2014/main" id="{3796BCBD-E6BC-47C5-B719-51FEA7E10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6660" y="324247"/>
            <a:ext cx="5352458" cy="401167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1100">
                <a:solidFill>
                  <a:srgbClr val="821B4C"/>
                </a:solidFill>
              </a:defRPr>
            </a:lvl1pPr>
          </a:lstStyle>
          <a:p>
            <a:pPr algn="r"/>
            <a:r>
              <a:rPr lang="it-IT" sz="1100" b="1" dirty="0">
                <a:solidFill>
                  <a:srgbClr val="821B4C"/>
                </a:solidFill>
              </a:rPr>
              <a:t>Gestione ed efficientamento energetico degli impianti di illuminazione pubblica di proprietà degli Enti Locali - Enti Piccoli </a:t>
            </a:r>
            <a:r>
              <a:rPr lang="it-IT" sz="1100" b="0" dirty="0">
                <a:solidFill>
                  <a:srgbClr val="821B4C"/>
                </a:solidFill>
              </a:rPr>
              <a:t>(1/2) </a:t>
            </a:r>
            <a:endParaRPr lang="it-IT" sz="1100" dirty="0">
              <a:solidFill>
                <a:srgbClr val="821B4C"/>
              </a:solidFill>
            </a:endParaRPr>
          </a:p>
        </p:txBody>
      </p:sp>
      <p:sp>
        <p:nvSpPr>
          <p:cNvPr id="25" name="Segnaposto immagine 24">
            <a:extLst>
              <a:ext uri="{FF2B5EF4-FFF2-40B4-BE49-F238E27FC236}">
                <a16:creationId xmlns:a16="http://schemas.microsoft.com/office/drawing/2014/main" id="{65B4B3E9-BDD6-453A-B4C2-92D57171B7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87950" y="828303"/>
            <a:ext cx="2700000" cy="1800000"/>
          </a:xfrm>
          <a:prstGeom prst="round2SameRect">
            <a:avLst>
              <a:gd name="adj1" fmla="val 5819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43303B21-66DA-4B2D-8032-5478A67F1480}"/>
              </a:ext>
            </a:extLst>
          </p:cNvPr>
          <p:cNvSpPr/>
          <p:nvPr userDrawn="1"/>
        </p:nvSpPr>
        <p:spPr>
          <a:xfrm>
            <a:off x="7587950" y="2628303"/>
            <a:ext cx="2700000" cy="493296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Elemento grafico 28">
            <a:extLst>
              <a:ext uri="{FF2B5EF4-FFF2-40B4-BE49-F238E27FC236}">
                <a16:creationId xmlns:a16="http://schemas.microsoft.com/office/drawing/2014/main" id="{017F1CEE-AFEB-4EA3-A6A7-BD607DF274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4810" r="43377" b="38099"/>
          <a:stretch/>
        </p:blipFill>
        <p:spPr>
          <a:xfrm>
            <a:off x="7794972" y="2988543"/>
            <a:ext cx="2492979" cy="4680520"/>
          </a:xfrm>
          <a:prstGeom prst="rect">
            <a:avLst/>
          </a:prstGeom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E5E87C95-904C-4AFE-8D06-686FAB37A8CB}"/>
              </a:ext>
            </a:extLst>
          </p:cNvPr>
          <p:cNvSpPr/>
          <p:nvPr userDrawn="1"/>
        </p:nvSpPr>
        <p:spPr>
          <a:xfrm>
            <a:off x="7587949" y="1908023"/>
            <a:ext cx="2700001" cy="7202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FCA142E-BB41-44DF-8C8D-2B858799651D}"/>
              </a:ext>
            </a:extLst>
          </p:cNvPr>
          <p:cNvSpPr txBox="1"/>
          <p:nvPr userDrawn="1"/>
        </p:nvSpPr>
        <p:spPr>
          <a:xfrm>
            <a:off x="9417664" y="1981113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</a:rPr>
              <a:t>Lotti</a:t>
            </a:r>
          </a:p>
          <a:p>
            <a:pPr>
              <a:spcAft>
                <a:spcPts val="450"/>
              </a:spcAft>
            </a:pPr>
            <a:r>
              <a:rPr lang="it-IT" dirty="0">
                <a:solidFill>
                  <a:schemeClr val="bg1"/>
                </a:solidFill>
              </a:rPr>
              <a:t>1</a:t>
            </a:r>
            <a:endParaRPr lang="it-IT" sz="1200" dirty="0">
              <a:solidFill>
                <a:schemeClr val="bg1"/>
              </a:solidFill>
            </a:endParaRPr>
          </a:p>
        </p:txBody>
      </p:sp>
      <p:grpSp>
        <p:nvGrpSpPr>
          <p:cNvPr id="33" name="Elemento grafico 24">
            <a:extLst>
              <a:ext uri="{FF2B5EF4-FFF2-40B4-BE49-F238E27FC236}">
                <a16:creationId xmlns:a16="http://schemas.microsoft.com/office/drawing/2014/main" id="{05841755-76FE-488D-9186-DB1DDF2A4508}"/>
              </a:ext>
            </a:extLst>
          </p:cNvPr>
          <p:cNvGrpSpPr/>
          <p:nvPr userDrawn="1"/>
        </p:nvGrpSpPr>
        <p:grpSpPr>
          <a:xfrm>
            <a:off x="9850681" y="2239207"/>
            <a:ext cx="188223" cy="199541"/>
            <a:chOff x="9654363" y="2195816"/>
            <a:chExt cx="188223" cy="199541"/>
          </a:xfrm>
          <a:noFill/>
        </p:grpSpPr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24C989A4-C861-4A6D-B750-A6FBAD65A2E7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C267C474-8B5E-4BBA-AA47-6A9881226F1F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9F4F424A-91D8-4576-A240-8D81D8DBDEEE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5F462F55-B709-48E9-B9A9-5D21E14817EB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A65F91F4-765B-4320-A61F-06AB0C6F256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95DB0AC4-17B3-49E8-A4EA-F3AB228E1D51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6C1FDCBD-51A4-47A3-933E-DCC2FB03A11D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8659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2DC52D6E-54C7-43BD-965F-BF0C68A94C57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865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E2683C6C-36B1-4B1E-9816-63F9311C60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1152" y="1971713"/>
            <a:ext cx="1431081" cy="534987"/>
          </a:xfrm>
          <a:prstGeom prst="rect">
            <a:avLst/>
          </a:prstGeom>
        </p:spPr>
        <p:txBody>
          <a:bodyPr/>
          <a:lstStyle>
            <a:lvl1pPr marL="0" indent="0" algn="l" defTabSz="497937" rtl="0" eaLnBrk="1" latinLnBrk="0" hangingPunct="1">
              <a:buNone/>
              <a:defRPr lang="it-IT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497937" rtl="0" eaLnBrk="1" latinLnBrk="0" hangingPunct="1">
              <a:defRPr lang="it-I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l" defTabSz="497937" rtl="0" eaLnBrk="1" latinLnBrk="0" hangingPunct="1">
              <a:defRPr lang="it-I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l" defTabSz="497937" rtl="0" eaLnBrk="1" latinLnBrk="0" hangingPunct="1">
              <a:defRPr lang="it-I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l" defTabSz="497937" rtl="0" eaLnBrk="1" latinLnBrk="0" hangingPunct="1">
              <a:defRPr lang="it-IT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it-IT" sz="1200" b="1" dirty="0">
                <a:solidFill>
                  <a:schemeClr val="bg1"/>
                </a:solidFill>
              </a:rPr>
              <a:t>Attiva dal</a:t>
            </a:r>
          </a:p>
          <a:p>
            <a:pPr>
              <a:spcAft>
                <a:spcPts val="450"/>
              </a:spcAft>
            </a:pPr>
            <a:r>
              <a:rPr lang="it-IT" dirty="0">
                <a:solidFill>
                  <a:schemeClr val="bg1"/>
                </a:solidFill>
              </a:rPr>
              <a:t>29/07/2020</a:t>
            </a:r>
            <a:endParaRPr lang="it-IT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8157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19">
            <a:extLst>
              <a:ext uri="{FF2B5EF4-FFF2-40B4-BE49-F238E27FC236}">
                <a16:creationId xmlns:a16="http://schemas.microsoft.com/office/drawing/2014/main" id="{3796BCBD-E6BC-47C5-B719-51FEA7E10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2604" y="7020991"/>
            <a:ext cx="5805347" cy="401167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1100">
                <a:solidFill>
                  <a:srgbClr val="821B4C"/>
                </a:solidFill>
              </a:defRPr>
            </a:lvl1pPr>
          </a:lstStyle>
          <a:p>
            <a:pPr algn="r"/>
            <a:r>
              <a:rPr lang="it-IT" sz="1100" b="1" dirty="0">
                <a:solidFill>
                  <a:srgbClr val="821B4C"/>
                </a:solidFill>
              </a:rPr>
              <a:t>Gestione ed efficientamento energetico degli impianti di illuminazione pubblica di proprietà degli Enti Locali - Enti Piccoli </a:t>
            </a:r>
            <a:r>
              <a:rPr lang="it-IT" sz="1100" b="0" dirty="0">
                <a:solidFill>
                  <a:srgbClr val="821B4C"/>
                </a:solidFill>
              </a:rPr>
              <a:t>(2/2) </a:t>
            </a:r>
            <a:endParaRPr lang="it-IT" sz="1100" dirty="0">
              <a:solidFill>
                <a:srgbClr val="821B4C"/>
              </a:solidFill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E5E87C95-904C-4AFE-8D06-686FAB37A8CB}"/>
              </a:ext>
            </a:extLst>
          </p:cNvPr>
          <p:cNvSpPr/>
          <p:nvPr userDrawn="1"/>
        </p:nvSpPr>
        <p:spPr>
          <a:xfrm>
            <a:off x="7587949" y="1908023"/>
            <a:ext cx="2700001" cy="7202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con angoli in alto arrotondati 1">
            <a:extLst>
              <a:ext uri="{FF2B5EF4-FFF2-40B4-BE49-F238E27FC236}">
                <a16:creationId xmlns:a16="http://schemas.microsoft.com/office/drawing/2014/main" id="{4C0A78DD-7743-4454-BEF8-89A785001B9E}"/>
              </a:ext>
            </a:extLst>
          </p:cNvPr>
          <p:cNvSpPr/>
          <p:nvPr userDrawn="1"/>
        </p:nvSpPr>
        <p:spPr>
          <a:xfrm>
            <a:off x="7587951" y="0"/>
            <a:ext cx="2700000" cy="6915174"/>
          </a:xfrm>
          <a:prstGeom prst="round2SameRect">
            <a:avLst>
              <a:gd name="adj1" fmla="val 0"/>
              <a:gd name="adj2" fmla="val 5787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03F086D8-7A3F-443C-94EE-49004113D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4810" r="43377" b="38099"/>
          <a:stretch/>
        </p:blipFill>
        <p:spPr>
          <a:xfrm>
            <a:off x="7794971" y="779212"/>
            <a:ext cx="2492979" cy="468052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8C86B3C3-69ED-49F4-990C-74E87C0BC297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3D7409-1E1D-4F71-B4F6-4AE4EF272353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</p:spTree>
    <p:extLst>
      <p:ext uri="{BB962C8B-B14F-4D97-AF65-F5344CB8AC3E}">
        <p14:creationId xmlns:p14="http://schemas.microsoft.com/office/powerpoint/2010/main" val="28724542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E5E87C95-904C-4AFE-8D06-686FAB37A8CB}"/>
              </a:ext>
            </a:extLst>
          </p:cNvPr>
          <p:cNvSpPr/>
          <p:nvPr userDrawn="1"/>
        </p:nvSpPr>
        <p:spPr>
          <a:xfrm>
            <a:off x="7587949" y="1908023"/>
            <a:ext cx="2700001" cy="7202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con angoli in alto arrotondati 1">
            <a:extLst>
              <a:ext uri="{FF2B5EF4-FFF2-40B4-BE49-F238E27FC236}">
                <a16:creationId xmlns:a16="http://schemas.microsoft.com/office/drawing/2014/main" id="{4C0A78DD-7743-4454-BEF8-89A785001B9E}"/>
              </a:ext>
            </a:extLst>
          </p:cNvPr>
          <p:cNvSpPr/>
          <p:nvPr userDrawn="1"/>
        </p:nvSpPr>
        <p:spPr>
          <a:xfrm>
            <a:off x="7587951" y="-1"/>
            <a:ext cx="2700000" cy="756126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03F086D8-7A3F-443C-94EE-49004113D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4810" r="43377" b="38099"/>
          <a:stretch/>
        </p:blipFill>
        <p:spPr>
          <a:xfrm>
            <a:off x="7794971" y="779212"/>
            <a:ext cx="2492979" cy="468052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FCE76594-7ACF-4DCF-89FB-7E0AF9FCF40A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51FF03D-BBED-455F-9376-43D584170221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</p:spTree>
    <p:extLst>
      <p:ext uri="{BB962C8B-B14F-4D97-AF65-F5344CB8AC3E}">
        <p14:creationId xmlns:p14="http://schemas.microsoft.com/office/powerpoint/2010/main" val="263055425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FE9A5DDE-554C-4BE0-A961-F6B0C48A0448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4F24B2A-3C57-4123-909E-2A859AF4974E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</p:spTree>
    <p:extLst>
      <p:ext uri="{BB962C8B-B14F-4D97-AF65-F5344CB8AC3E}">
        <p14:creationId xmlns:p14="http://schemas.microsoft.com/office/powerpoint/2010/main" val="248221936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roberta.pirone\Documents\Corporate\Identity2015\Intranet\Modelli powerpoint per le presentazioni di valenza aziendale\sfondo_acq1ne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01" y="-70945"/>
            <a:ext cx="10817528" cy="7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3247271" y="3805651"/>
            <a:ext cx="6416897" cy="695060"/>
          </a:xfrm>
          <a:prstGeom prst="rect">
            <a:avLst/>
          </a:prstGeom>
        </p:spPr>
        <p:txBody>
          <a:bodyPr lIns="99587" tIns="49794" rIns="99587" bIns="49794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1" kern="120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rgbClr val="5B6770"/>
                </a:solidFill>
              </a:rPr>
              <a:t>Consip S.p.A.</a:t>
            </a:r>
          </a:p>
          <a:p>
            <a:pPr marL="0" indent="0">
              <a:buNone/>
            </a:pPr>
            <a:r>
              <a:rPr lang="it-IT" sz="1100" b="0" dirty="0">
                <a:solidFill>
                  <a:srgbClr val="5B6770"/>
                </a:solidFill>
              </a:rPr>
              <a:t>Via Isonzo 19/E – 00198 Roma</a:t>
            </a:r>
          </a:p>
          <a:p>
            <a:pPr marL="0" indent="0">
              <a:buNone/>
            </a:pPr>
            <a:r>
              <a:rPr lang="it-IT" sz="1100" b="0" dirty="0">
                <a:solidFill>
                  <a:srgbClr val="5B6770"/>
                </a:solidFill>
              </a:rPr>
              <a:t>T +39 0685449.1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3247271" y="5148783"/>
            <a:ext cx="6416897" cy="701992"/>
          </a:xfrm>
          <a:prstGeom prst="rect">
            <a:avLst/>
          </a:prstGeom>
        </p:spPr>
        <p:txBody>
          <a:bodyPr lIns="99587" tIns="49794" rIns="99587" bIns="49794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1" kern="120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1" kern="1200" dirty="0">
                <a:solidFill>
                  <a:srgbClr val="5B6770"/>
                </a:solidFill>
                <a:latin typeface="+mn-lt"/>
                <a:ea typeface="+mn-ea"/>
                <a:cs typeface="+mn-cs"/>
              </a:rPr>
              <a:t>www.consip.it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5B6770"/>
                </a:solidFill>
              </a:rPr>
              <a:t>www.acquistinretepa.it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88" y="6443290"/>
            <a:ext cx="171450" cy="1714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6192514"/>
            <a:ext cx="171450" cy="1714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6694066"/>
            <a:ext cx="171450" cy="171450"/>
          </a:xfrm>
          <a:prstGeom prst="rect">
            <a:avLst/>
          </a:prstGeom>
        </p:spPr>
      </p:pic>
      <p:sp>
        <p:nvSpPr>
          <p:cNvPr id="16" name="CasellaDiTesto 15"/>
          <p:cNvSpPr txBox="1"/>
          <p:nvPr userDrawn="1"/>
        </p:nvSpPr>
        <p:spPr>
          <a:xfrm>
            <a:off x="5567026" y="6139059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it-IT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Consip_Spa</a:t>
            </a:r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 userDrawn="1"/>
        </p:nvSpPr>
        <p:spPr>
          <a:xfrm>
            <a:off x="5567026" y="6384521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www.linkedin.com/company/consip/</a:t>
            </a:r>
          </a:p>
        </p:txBody>
      </p:sp>
      <p:sp>
        <p:nvSpPr>
          <p:cNvPr id="18" name="CasellaDiTesto 17"/>
          <p:cNvSpPr txBox="1"/>
          <p:nvPr userDrawn="1"/>
        </p:nvSpPr>
        <p:spPr>
          <a:xfrm>
            <a:off x="5567026" y="6629982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Canale ‘’Consip’’</a:t>
            </a:r>
          </a:p>
        </p:txBody>
      </p:sp>
    </p:spTree>
    <p:extLst>
      <p:ext uri="{BB962C8B-B14F-4D97-AF65-F5344CB8AC3E}">
        <p14:creationId xmlns:p14="http://schemas.microsoft.com/office/powerpoint/2010/main" val="284587182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5101" y="1764295"/>
            <a:ext cx="8620889" cy="4678532"/>
          </a:xfrm>
          <a:prstGeom prst="rect">
            <a:avLst/>
          </a:prstGeom>
        </p:spPr>
        <p:txBody>
          <a:bodyPr lIns="99587" tIns="49794" rIns="99587" bIns="49794"/>
          <a:lstStyle>
            <a:lvl1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1pPr>
            <a:lvl2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2pPr>
            <a:lvl3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3pPr>
            <a:lvl4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4pPr>
            <a:lvl5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45554" y="396255"/>
            <a:ext cx="8617632" cy="892887"/>
          </a:xfrm>
          <a:prstGeom prst="rect">
            <a:avLst/>
          </a:prstGeom>
        </p:spPr>
        <p:txBody>
          <a:bodyPr lIns="99587" tIns="49794" rIns="99587" bIns="49794"/>
          <a:lstStyle>
            <a:lvl1pPr>
              <a:lnSpc>
                <a:spcPts val="3000"/>
              </a:lnSpc>
              <a:defRPr sz="2400" baseline="0">
                <a:solidFill>
                  <a:srgbClr val="821B4C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7040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6136861-158F-468C-98D7-5E807E7E190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50156" y="6950543"/>
            <a:ext cx="1367781" cy="34730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D0DFC9E-87B6-41E5-AC02-16F4E2FDE1F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253923" y="6948983"/>
            <a:ext cx="1652617" cy="35042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D9A391C-B077-4B23-B01E-4D75E257979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50156" y="360864"/>
            <a:ext cx="1743808" cy="263387"/>
          </a:xfrm>
          <a:prstGeom prst="rect">
            <a:avLst/>
          </a:prstGeom>
        </p:spPr>
      </p:pic>
      <p:grpSp>
        <p:nvGrpSpPr>
          <p:cNvPr id="14" name="Elemento grafico 2">
            <a:extLst>
              <a:ext uri="{FF2B5EF4-FFF2-40B4-BE49-F238E27FC236}">
                <a16:creationId xmlns:a16="http://schemas.microsoft.com/office/drawing/2014/main" id="{06DCF403-599B-477A-BF5C-3C7A0B47A703}"/>
              </a:ext>
            </a:extLst>
          </p:cNvPr>
          <p:cNvGrpSpPr/>
          <p:nvPr userDrawn="1"/>
        </p:nvGrpSpPr>
        <p:grpSpPr>
          <a:xfrm>
            <a:off x="0" y="324247"/>
            <a:ext cx="2466380" cy="379405"/>
            <a:chOff x="0" y="324247"/>
            <a:chExt cx="2466380" cy="379405"/>
          </a:xfrm>
        </p:grpSpPr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1A52922E-9175-4BA7-B46F-D8C1200D6A5A}"/>
                </a:ext>
              </a:extLst>
            </p:cNvPr>
            <p:cNvSpPr/>
            <p:nvPr/>
          </p:nvSpPr>
          <p:spPr>
            <a:xfrm>
              <a:off x="0" y="324247"/>
              <a:ext cx="2466380" cy="379405"/>
            </a:xfrm>
            <a:custGeom>
              <a:avLst/>
              <a:gdLst>
                <a:gd name="connsiteX0" fmla="*/ 0 w 2352311"/>
                <a:gd name="connsiteY0" fmla="*/ 0 h 379405"/>
                <a:gd name="connsiteX1" fmla="*/ 2352311 w 2352311"/>
                <a:gd name="connsiteY1" fmla="*/ 0 h 379405"/>
                <a:gd name="connsiteX2" fmla="*/ 2352311 w 2352311"/>
                <a:gd name="connsiteY2" fmla="*/ 379405 h 379405"/>
                <a:gd name="connsiteX3" fmla="*/ 0 w 2352311"/>
                <a:gd name="connsiteY3" fmla="*/ 379405 h 37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311" h="379405">
                  <a:moveTo>
                    <a:pt x="0" y="0"/>
                  </a:moveTo>
                  <a:lnTo>
                    <a:pt x="2352311" y="0"/>
                  </a:lnTo>
                  <a:lnTo>
                    <a:pt x="2352311" y="379405"/>
                  </a:lnTo>
                  <a:lnTo>
                    <a:pt x="0" y="379405"/>
                  </a:lnTo>
                  <a:close/>
                </a:path>
              </a:pathLst>
            </a:custGeom>
            <a:solidFill>
              <a:srgbClr val="821B4C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4D7547D0-A21D-479D-BB9F-0F2BE4A40BA4}"/>
                </a:ext>
              </a:extLst>
            </p:cNvPr>
            <p:cNvSpPr/>
            <p:nvPr/>
          </p:nvSpPr>
          <p:spPr>
            <a:xfrm>
              <a:off x="454918" y="440597"/>
              <a:ext cx="117615" cy="145438"/>
            </a:xfrm>
            <a:custGeom>
              <a:avLst/>
              <a:gdLst>
                <a:gd name="connsiteX0" fmla="*/ 117616 w 117615"/>
                <a:gd name="connsiteY0" fmla="*/ 50587 h 145438"/>
                <a:gd name="connsiteX1" fmla="*/ 117616 w 117615"/>
                <a:gd name="connsiteY1" fmla="*/ 145439 h 145438"/>
                <a:gd name="connsiteX2" fmla="*/ 116351 w 117615"/>
                <a:gd name="connsiteY2" fmla="*/ 145439 h 145438"/>
                <a:gd name="connsiteX3" fmla="*/ 87263 w 117615"/>
                <a:gd name="connsiteY3" fmla="*/ 127733 h 145438"/>
                <a:gd name="connsiteX4" fmla="*/ 85999 w 117615"/>
                <a:gd name="connsiteY4" fmla="*/ 128998 h 145438"/>
                <a:gd name="connsiteX5" fmla="*/ 45529 w 117615"/>
                <a:gd name="connsiteY5" fmla="*/ 144174 h 145438"/>
                <a:gd name="connsiteX6" fmla="*/ 0 w 117615"/>
                <a:gd name="connsiteY6" fmla="*/ 99910 h 145438"/>
                <a:gd name="connsiteX7" fmla="*/ 58175 w 117615"/>
                <a:gd name="connsiteY7" fmla="*/ 54381 h 145438"/>
                <a:gd name="connsiteX8" fmla="*/ 82204 w 117615"/>
                <a:gd name="connsiteY8" fmla="*/ 53117 h 145438"/>
                <a:gd name="connsiteX9" fmla="*/ 82204 w 117615"/>
                <a:gd name="connsiteY9" fmla="*/ 49323 h 145438"/>
                <a:gd name="connsiteX10" fmla="*/ 55646 w 117615"/>
                <a:gd name="connsiteY10" fmla="*/ 26558 h 145438"/>
                <a:gd name="connsiteX11" fmla="*/ 20235 w 117615"/>
                <a:gd name="connsiteY11" fmla="*/ 36676 h 145438"/>
                <a:gd name="connsiteX12" fmla="*/ 8853 w 117615"/>
                <a:gd name="connsiteY12" fmla="*/ 15176 h 145438"/>
                <a:gd name="connsiteX13" fmla="*/ 63234 w 117615"/>
                <a:gd name="connsiteY13" fmla="*/ 0 h 145438"/>
                <a:gd name="connsiteX14" fmla="*/ 117616 w 117615"/>
                <a:gd name="connsiteY14" fmla="*/ 50587 h 145438"/>
                <a:gd name="connsiteX15" fmla="*/ 82204 w 117615"/>
                <a:gd name="connsiteY15" fmla="*/ 78410 h 145438"/>
                <a:gd name="connsiteX16" fmla="*/ 61970 w 117615"/>
                <a:gd name="connsiteY16" fmla="*/ 78410 h 145438"/>
                <a:gd name="connsiteX17" fmla="*/ 34146 w 117615"/>
                <a:gd name="connsiteY17" fmla="*/ 97381 h 145438"/>
                <a:gd name="connsiteX18" fmla="*/ 56911 w 117615"/>
                <a:gd name="connsiteY18" fmla="*/ 116351 h 145438"/>
                <a:gd name="connsiteX19" fmla="*/ 82204 w 117615"/>
                <a:gd name="connsiteY19" fmla="*/ 107498 h 145438"/>
                <a:gd name="connsiteX20" fmla="*/ 82204 w 117615"/>
                <a:gd name="connsiteY20" fmla="*/ 7841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615" h="145438">
                  <a:moveTo>
                    <a:pt x="117616" y="50587"/>
                  </a:moveTo>
                  <a:lnTo>
                    <a:pt x="117616" y="145439"/>
                  </a:lnTo>
                  <a:lnTo>
                    <a:pt x="116351" y="145439"/>
                  </a:lnTo>
                  <a:cubicBezTo>
                    <a:pt x="103704" y="145439"/>
                    <a:pt x="92322" y="137850"/>
                    <a:pt x="87263" y="127733"/>
                  </a:cubicBezTo>
                  <a:lnTo>
                    <a:pt x="85999" y="128998"/>
                  </a:lnTo>
                  <a:cubicBezTo>
                    <a:pt x="77146" y="136586"/>
                    <a:pt x="64499" y="144174"/>
                    <a:pt x="45529" y="144174"/>
                  </a:cubicBezTo>
                  <a:cubicBezTo>
                    <a:pt x="20235" y="144174"/>
                    <a:pt x="0" y="126468"/>
                    <a:pt x="0" y="99910"/>
                  </a:cubicBezTo>
                  <a:cubicBezTo>
                    <a:pt x="0" y="70822"/>
                    <a:pt x="22764" y="55646"/>
                    <a:pt x="58175" y="54381"/>
                  </a:cubicBezTo>
                  <a:lnTo>
                    <a:pt x="82204" y="53117"/>
                  </a:lnTo>
                  <a:lnTo>
                    <a:pt x="82204" y="49323"/>
                  </a:lnTo>
                  <a:cubicBezTo>
                    <a:pt x="82204" y="32882"/>
                    <a:pt x="70822" y="26558"/>
                    <a:pt x="55646" y="26558"/>
                  </a:cubicBezTo>
                  <a:cubicBezTo>
                    <a:pt x="40470" y="26558"/>
                    <a:pt x="29088" y="31617"/>
                    <a:pt x="20235" y="36676"/>
                  </a:cubicBezTo>
                  <a:lnTo>
                    <a:pt x="8853" y="15176"/>
                  </a:lnTo>
                  <a:cubicBezTo>
                    <a:pt x="27823" y="2529"/>
                    <a:pt x="44264" y="0"/>
                    <a:pt x="63234" y="0"/>
                  </a:cubicBezTo>
                  <a:cubicBezTo>
                    <a:pt x="96116" y="0"/>
                    <a:pt x="117616" y="13912"/>
                    <a:pt x="117616" y="50587"/>
                  </a:cubicBezTo>
                  <a:moveTo>
                    <a:pt x="82204" y="78410"/>
                  </a:moveTo>
                  <a:lnTo>
                    <a:pt x="61970" y="78410"/>
                  </a:lnTo>
                  <a:cubicBezTo>
                    <a:pt x="42999" y="78410"/>
                    <a:pt x="34146" y="85998"/>
                    <a:pt x="34146" y="97381"/>
                  </a:cubicBezTo>
                  <a:cubicBezTo>
                    <a:pt x="34146" y="108763"/>
                    <a:pt x="41735" y="116351"/>
                    <a:pt x="56911" y="116351"/>
                  </a:cubicBezTo>
                  <a:cubicBezTo>
                    <a:pt x="69558" y="116351"/>
                    <a:pt x="77146" y="111292"/>
                    <a:pt x="82204" y="107498"/>
                  </a:cubicBezTo>
                  <a:lnTo>
                    <a:pt x="82204" y="7841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4E40E012-163A-456E-92D8-398543BE5566}"/>
                </a:ext>
              </a:extLst>
            </p:cNvPr>
            <p:cNvSpPr/>
            <p:nvPr/>
          </p:nvSpPr>
          <p:spPr>
            <a:xfrm>
              <a:off x="1026555" y="379893"/>
              <a:ext cx="42999" cy="206143"/>
            </a:xfrm>
            <a:custGeom>
              <a:avLst/>
              <a:gdLst>
                <a:gd name="connsiteX0" fmla="*/ 3794 w 42999"/>
                <a:gd name="connsiteY0" fmla="*/ 206143 h 206143"/>
                <a:gd name="connsiteX1" fmla="*/ 5059 w 42999"/>
                <a:gd name="connsiteY1" fmla="*/ 206143 h 206143"/>
                <a:gd name="connsiteX2" fmla="*/ 37941 w 42999"/>
                <a:gd name="connsiteY2" fmla="*/ 173262 h 206143"/>
                <a:gd name="connsiteX3" fmla="*/ 37941 w 42999"/>
                <a:gd name="connsiteY3" fmla="*/ 170732 h 206143"/>
                <a:gd name="connsiteX4" fmla="*/ 37941 w 42999"/>
                <a:gd name="connsiteY4" fmla="*/ 170732 h 206143"/>
                <a:gd name="connsiteX5" fmla="*/ 37941 w 42999"/>
                <a:gd name="connsiteY5" fmla="*/ 64499 h 206143"/>
                <a:gd name="connsiteX6" fmla="*/ 2529 w 42999"/>
                <a:gd name="connsiteY6" fmla="*/ 64499 h 206143"/>
                <a:gd name="connsiteX7" fmla="*/ 2529 w 42999"/>
                <a:gd name="connsiteY7" fmla="*/ 206143 h 206143"/>
                <a:gd name="connsiteX8" fmla="*/ 21500 w 42999"/>
                <a:gd name="connsiteY8" fmla="*/ 42999 h 206143"/>
                <a:gd name="connsiteX9" fmla="*/ 42999 w 42999"/>
                <a:gd name="connsiteY9" fmla="*/ 21500 h 206143"/>
                <a:gd name="connsiteX10" fmla="*/ 21500 w 42999"/>
                <a:gd name="connsiteY10" fmla="*/ 0 h 206143"/>
                <a:gd name="connsiteX11" fmla="*/ 0 w 42999"/>
                <a:gd name="connsiteY11" fmla="*/ 21500 h 206143"/>
                <a:gd name="connsiteX12" fmla="*/ 21500 w 42999"/>
                <a:gd name="connsiteY12" fmla="*/ 42999 h 20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99" h="206143">
                  <a:moveTo>
                    <a:pt x="3794" y="206143"/>
                  </a:moveTo>
                  <a:lnTo>
                    <a:pt x="5059" y="206143"/>
                  </a:lnTo>
                  <a:cubicBezTo>
                    <a:pt x="24029" y="206143"/>
                    <a:pt x="37941" y="190967"/>
                    <a:pt x="37941" y="173262"/>
                  </a:cubicBezTo>
                  <a:lnTo>
                    <a:pt x="37941" y="170732"/>
                  </a:lnTo>
                  <a:lnTo>
                    <a:pt x="37941" y="170732"/>
                  </a:lnTo>
                  <a:lnTo>
                    <a:pt x="37941" y="64499"/>
                  </a:lnTo>
                  <a:lnTo>
                    <a:pt x="2529" y="64499"/>
                  </a:lnTo>
                  <a:lnTo>
                    <a:pt x="2529" y="206143"/>
                  </a:lnTo>
                  <a:close/>
                  <a:moveTo>
                    <a:pt x="21500" y="42999"/>
                  </a:moveTo>
                  <a:cubicBezTo>
                    <a:pt x="34146" y="42999"/>
                    <a:pt x="42999" y="32882"/>
                    <a:pt x="42999" y="21500"/>
                  </a:cubicBezTo>
                  <a:cubicBezTo>
                    <a:pt x="42999" y="10117"/>
                    <a:pt x="32882" y="0"/>
                    <a:pt x="21500" y="0"/>
                  </a:cubicBezTo>
                  <a:cubicBezTo>
                    <a:pt x="10117" y="0"/>
                    <a:pt x="0" y="10117"/>
                    <a:pt x="0" y="21500"/>
                  </a:cubicBezTo>
                  <a:cubicBezTo>
                    <a:pt x="0" y="34146"/>
                    <a:pt x="8853" y="42999"/>
                    <a:pt x="21500" y="42999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FF657DDE-149B-4938-92D4-84028DD1A5DF}"/>
                </a:ext>
              </a:extLst>
            </p:cNvPr>
            <p:cNvSpPr/>
            <p:nvPr/>
          </p:nvSpPr>
          <p:spPr>
            <a:xfrm>
              <a:off x="1085995" y="441862"/>
              <a:ext cx="107498" cy="142909"/>
            </a:xfrm>
            <a:custGeom>
              <a:avLst/>
              <a:gdLst>
                <a:gd name="connsiteX0" fmla="*/ 50587 w 107498"/>
                <a:gd name="connsiteY0" fmla="*/ 142909 h 142909"/>
                <a:gd name="connsiteX1" fmla="*/ 0 w 107498"/>
                <a:gd name="connsiteY1" fmla="*/ 130262 h 142909"/>
                <a:gd name="connsiteX2" fmla="*/ 11382 w 107498"/>
                <a:gd name="connsiteY2" fmla="*/ 104969 h 142909"/>
                <a:gd name="connsiteX3" fmla="*/ 48058 w 107498"/>
                <a:gd name="connsiteY3" fmla="*/ 117616 h 142909"/>
                <a:gd name="connsiteX4" fmla="*/ 72087 w 107498"/>
                <a:gd name="connsiteY4" fmla="*/ 102439 h 142909"/>
                <a:gd name="connsiteX5" fmla="*/ 8853 w 107498"/>
                <a:gd name="connsiteY5" fmla="*/ 40470 h 142909"/>
                <a:gd name="connsiteX6" fmla="*/ 60705 w 107498"/>
                <a:gd name="connsiteY6" fmla="*/ 0 h 142909"/>
                <a:gd name="connsiteX7" fmla="*/ 101175 w 107498"/>
                <a:gd name="connsiteY7" fmla="*/ 7588 h 142909"/>
                <a:gd name="connsiteX8" fmla="*/ 101175 w 107498"/>
                <a:gd name="connsiteY8" fmla="*/ 36676 h 142909"/>
                <a:gd name="connsiteX9" fmla="*/ 61970 w 107498"/>
                <a:gd name="connsiteY9" fmla="*/ 27823 h 142909"/>
                <a:gd name="connsiteX10" fmla="*/ 42999 w 107498"/>
                <a:gd name="connsiteY10" fmla="*/ 39205 h 142909"/>
                <a:gd name="connsiteX11" fmla="*/ 107498 w 107498"/>
                <a:gd name="connsiteY11" fmla="*/ 101175 h 142909"/>
                <a:gd name="connsiteX12" fmla="*/ 50587 w 107498"/>
                <a:gd name="connsiteY12" fmla="*/ 142909 h 14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498" h="142909">
                  <a:moveTo>
                    <a:pt x="50587" y="142909"/>
                  </a:moveTo>
                  <a:cubicBezTo>
                    <a:pt x="27823" y="142909"/>
                    <a:pt x="11382" y="137850"/>
                    <a:pt x="0" y="130262"/>
                  </a:cubicBezTo>
                  <a:lnTo>
                    <a:pt x="11382" y="104969"/>
                  </a:lnTo>
                  <a:cubicBezTo>
                    <a:pt x="21500" y="112557"/>
                    <a:pt x="34146" y="117616"/>
                    <a:pt x="48058" y="117616"/>
                  </a:cubicBezTo>
                  <a:cubicBezTo>
                    <a:pt x="61970" y="117616"/>
                    <a:pt x="72087" y="112557"/>
                    <a:pt x="72087" y="102439"/>
                  </a:cubicBezTo>
                  <a:cubicBezTo>
                    <a:pt x="72087" y="77146"/>
                    <a:pt x="8853" y="87263"/>
                    <a:pt x="8853" y="40470"/>
                  </a:cubicBezTo>
                  <a:cubicBezTo>
                    <a:pt x="8853" y="16441"/>
                    <a:pt x="27823" y="0"/>
                    <a:pt x="60705" y="0"/>
                  </a:cubicBezTo>
                  <a:cubicBezTo>
                    <a:pt x="78410" y="0"/>
                    <a:pt x="91057" y="2529"/>
                    <a:pt x="101175" y="7588"/>
                  </a:cubicBezTo>
                  <a:lnTo>
                    <a:pt x="101175" y="36676"/>
                  </a:lnTo>
                  <a:cubicBezTo>
                    <a:pt x="89793" y="31617"/>
                    <a:pt x="77146" y="27823"/>
                    <a:pt x="61970" y="27823"/>
                  </a:cubicBezTo>
                  <a:cubicBezTo>
                    <a:pt x="49323" y="27823"/>
                    <a:pt x="42999" y="31617"/>
                    <a:pt x="42999" y="39205"/>
                  </a:cubicBezTo>
                  <a:cubicBezTo>
                    <a:pt x="42999" y="60705"/>
                    <a:pt x="107498" y="54381"/>
                    <a:pt x="107498" y="101175"/>
                  </a:cubicBezTo>
                  <a:cubicBezTo>
                    <a:pt x="107498" y="131527"/>
                    <a:pt x="79675" y="142909"/>
                    <a:pt x="50587" y="142909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C9321460-C49D-44C0-BD2D-6D7286FE32EB}"/>
                </a:ext>
              </a:extLst>
            </p:cNvPr>
            <p:cNvSpPr/>
            <p:nvPr/>
          </p:nvSpPr>
          <p:spPr>
            <a:xfrm>
              <a:off x="1648779" y="440597"/>
              <a:ext cx="125203" cy="144173"/>
            </a:xfrm>
            <a:custGeom>
              <a:avLst/>
              <a:gdLst>
                <a:gd name="connsiteX0" fmla="*/ 60705 w 125203"/>
                <a:gd name="connsiteY0" fmla="*/ 26558 h 144173"/>
                <a:gd name="connsiteX1" fmla="*/ 34146 w 125203"/>
                <a:gd name="connsiteY1" fmla="*/ 56911 h 144173"/>
                <a:gd name="connsiteX2" fmla="*/ 87263 w 125203"/>
                <a:gd name="connsiteY2" fmla="*/ 56911 h 144173"/>
                <a:gd name="connsiteX3" fmla="*/ 60705 w 125203"/>
                <a:gd name="connsiteY3" fmla="*/ 26558 h 144173"/>
                <a:gd name="connsiteX4" fmla="*/ 35411 w 125203"/>
                <a:gd name="connsiteY4" fmla="*/ 82204 h 144173"/>
                <a:gd name="connsiteX5" fmla="*/ 74616 w 125203"/>
                <a:gd name="connsiteY5" fmla="*/ 116351 h 144173"/>
                <a:gd name="connsiteX6" fmla="*/ 110027 w 125203"/>
                <a:gd name="connsiteY6" fmla="*/ 106233 h 144173"/>
                <a:gd name="connsiteX7" fmla="*/ 118880 w 125203"/>
                <a:gd name="connsiteY7" fmla="*/ 128998 h 144173"/>
                <a:gd name="connsiteX8" fmla="*/ 68293 w 125203"/>
                <a:gd name="connsiteY8" fmla="*/ 144174 h 144173"/>
                <a:gd name="connsiteX9" fmla="*/ 0 w 125203"/>
                <a:gd name="connsiteY9" fmla="*/ 72087 h 144173"/>
                <a:gd name="connsiteX10" fmla="*/ 63234 w 125203"/>
                <a:gd name="connsiteY10" fmla="*/ 0 h 144173"/>
                <a:gd name="connsiteX11" fmla="*/ 125204 w 125203"/>
                <a:gd name="connsiteY11" fmla="*/ 70822 h 144173"/>
                <a:gd name="connsiteX12" fmla="*/ 125204 w 125203"/>
                <a:gd name="connsiteY12" fmla="*/ 80940 h 144173"/>
                <a:gd name="connsiteX13" fmla="*/ 35411 w 125203"/>
                <a:gd name="connsiteY13" fmla="*/ 80940 h 14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203" h="144173">
                  <a:moveTo>
                    <a:pt x="60705" y="26558"/>
                  </a:moveTo>
                  <a:cubicBezTo>
                    <a:pt x="44264" y="26558"/>
                    <a:pt x="34146" y="41735"/>
                    <a:pt x="34146" y="56911"/>
                  </a:cubicBezTo>
                  <a:lnTo>
                    <a:pt x="87263" y="56911"/>
                  </a:lnTo>
                  <a:cubicBezTo>
                    <a:pt x="87263" y="41735"/>
                    <a:pt x="78410" y="26558"/>
                    <a:pt x="60705" y="26558"/>
                  </a:cubicBezTo>
                  <a:moveTo>
                    <a:pt x="35411" y="82204"/>
                  </a:moveTo>
                  <a:cubicBezTo>
                    <a:pt x="35411" y="102439"/>
                    <a:pt x="53117" y="116351"/>
                    <a:pt x="74616" y="116351"/>
                  </a:cubicBezTo>
                  <a:cubicBezTo>
                    <a:pt x="87263" y="116351"/>
                    <a:pt x="98645" y="112557"/>
                    <a:pt x="110027" y="106233"/>
                  </a:cubicBezTo>
                  <a:lnTo>
                    <a:pt x="118880" y="128998"/>
                  </a:lnTo>
                  <a:cubicBezTo>
                    <a:pt x="103704" y="140380"/>
                    <a:pt x="84734" y="144174"/>
                    <a:pt x="68293" y="144174"/>
                  </a:cubicBezTo>
                  <a:cubicBezTo>
                    <a:pt x="20235" y="144174"/>
                    <a:pt x="0" y="108763"/>
                    <a:pt x="0" y="72087"/>
                  </a:cubicBezTo>
                  <a:cubicBezTo>
                    <a:pt x="0" y="32882"/>
                    <a:pt x="22764" y="0"/>
                    <a:pt x="63234" y="0"/>
                  </a:cubicBezTo>
                  <a:cubicBezTo>
                    <a:pt x="99910" y="0"/>
                    <a:pt x="125204" y="27823"/>
                    <a:pt x="125204" y="70822"/>
                  </a:cubicBezTo>
                  <a:lnTo>
                    <a:pt x="125204" y="80940"/>
                  </a:lnTo>
                  <a:lnTo>
                    <a:pt x="35411" y="8094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B38DC7FB-7FEC-47EC-B6E3-A5946E8A09BA}"/>
                </a:ext>
              </a:extLst>
            </p:cNvPr>
            <p:cNvSpPr/>
            <p:nvPr/>
          </p:nvSpPr>
          <p:spPr>
            <a:xfrm>
              <a:off x="1890334" y="440597"/>
              <a:ext cx="125203" cy="144173"/>
            </a:xfrm>
            <a:custGeom>
              <a:avLst/>
              <a:gdLst>
                <a:gd name="connsiteX0" fmla="*/ 61969 w 125203"/>
                <a:gd name="connsiteY0" fmla="*/ 26558 h 144173"/>
                <a:gd name="connsiteX1" fmla="*/ 35411 w 125203"/>
                <a:gd name="connsiteY1" fmla="*/ 56911 h 144173"/>
                <a:gd name="connsiteX2" fmla="*/ 88528 w 125203"/>
                <a:gd name="connsiteY2" fmla="*/ 56911 h 144173"/>
                <a:gd name="connsiteX3" fmla="*/ 61969 w 125203"/>
                <a:gd name="connsiteY3" fmla="*/ 26558 h 144173"/>
                <a:gd name="connsiteX4" fmla="*/ 35411 w 125203"/>
                <a:gd name="connsiteY4" fmla="*/ 82204 h 144173"/>
                <a:gd name="connsiteX5" fmla="*/ 74616 w 125203"/>
                <a:gd name="connsiteY5" fmla="*/ 116351 h 144173"/>
                <a:gd name="connsiteX6" fmla="*/ 110027 w 125203"/>
                <a:gd name="connsiteY6" fmla="*/ 106233 h 144173"/>
                <a:gd name="connsiteX7" fmla="*/ 118880 w 125203"/>
                <a:gd name="connsiteY7" fmla="*/ 128998 h 144173"/>
                <a:gd name="connsiteX8" fmla="*/ 68293 w 125203"/>
                <a:gd name="connsiteY8" fmla="*/ 144174 h 144173"/>
                <a:gd name="connsiteX9" fmla="*/ 0 w 125203"/>
                <a:gd name="connsiteY9" fmla="*/ 72087 h 144173"/>
                <a:gd name="connsiteX10" fmla="*/ 63234 w 125203"/>
                <a:gd name="connsiteY10" fmla="*/ 0 h 144173"/>
                <a:gd name="connsiteX11" fmla="*/ 125204 w 125203"/>
                <a:gd name="connsiteY11" fmla="*/ 70822 h 144173"/>
                <a:gd name="connsiteX12" fmla="*/ 125204 w 125203"/>
                <a:gd name="connsiteY12" fmla="*/ 80940 h 144173"/>
                <a:gd name="connsiteX13" fmla="*/ 35411 w 125203"/>
                <a:gd name="connsiteY13" fmla="*/ 80940 h 14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203" h="144173">
                  <a:moveTo>
                    <a:pt x="61969" y="26558"/>
                  </a:moveTo>
                  <a:cubicBezTo>
                    <a:pt x="45528" y="26558"/>
                    <a:pt x="35411" y="41735"/>
                    <a:pt x="35411" y="56911"/>
                  </a:cubicBezTo>
                  <a:lnTo>
                    <a:pt x="88528" y="56911"/>
                  </a:lnTo>
                  <a:cubicBezTo>
                    <a:pt x="87263" y="41735"/>
                    <a:pt x="79675" y="26558"/>
                    <a:pt x="61969" y="26558"/>
                  </a:cubicBezTo>
                  <a:moveTo>
                    <a:pt x="35411" y="82204"/>
                  </a:moveTo>
                  <a:cubicBezTo>
                    <a:pt x="35411" y="102439"/>
                    <a:pt x="53117" y="116351"/>
                    <a:pt x="74616" y="116351"/>
                  </a:cubicBezTo>
                  <a:cubicBezTo>
                    <a:pt x="87263" y="116351"/>
                    <a:pt x="98645" y="112557"/>
                    <a:pt x="110027" y="106233"/>
                  </a:cubicBezTo>
                  <a:lnTo>
                    <a:pt x="118880" y="128998"/>
                  </a:lnTo>
                  <a:cubicBezTo>
                    <a:pt x="103704" y="140380"/>
                    <a:pt x="84734" y="144174"/>
                    <a:pt x="68293" y="144174"/>
                  </a:cubicBezTo>
                  <a:cubicBezTo>
                    <a:pt x="20235" y="144174"/>
                    <a:pt x="0" y="108763"/>
                    <a:pt x="0" y="72087"/>
                  </a:cubicBezTo>
                  <a:cubicBezTo>
                    <a:pt x="0" y="32882"/>
                    <a:pt x="22764" y="0"/>
                    <a:pt x="63234" y="0"/>
                  </a:cubicBezTo>
                  <a:cubicBezTo>
                    <a:pt x="99910" y="0"/>
                    <a:pt x="125204" y="27823"/>
                    <a:pt x="125204" y="70822"/>
                  </a:cubicBezTo>
                  <a:lnTo>
                    <a:pt x="125204" y="80940"/>
                  </a:lnTo>
                  <a:lnTo>
                    <a:pt x="35411" y="8094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B4D2A9FB-EE6F-4077-87DC-682C76C9E892}"/>
                </a:ext>
              </a:extLst>
            </p:cNvPr>
            <p:cNvSpPr/>
            <p:nvPr/>
          </p:nvSpPr>
          <p:spPr>
            <a:xfrm>
              <a:off x="1552663" y="440597"/>
              <a:ext cx="89792" cy="145438"/>
            </a:xfrm>
            <a:custGeom>
              <a:avLst/>
              <a:gdLst>
                <a:gd name="connsiteX0" fmla="*/ 72087 w 89792"/>
                <a:gd name="connsiteY0" fmla="*/ 0 h 145438"/>
                <a:gd name="connsiteX1" fmla="*/ 35411 w 89792"/>
                <a:gd name="connsiteY1" fmla="*/ 16441 h 145438"/>
                <a:gd name="connsiteX2" fmla="*/ 35411 w 89792"/>
                <a:gd name="connsiteY2" fmla="*/ 3794 h 145438"/>
                <a:gd name="connsiteX3" fmla="*/ 0 w 89792"/>
                <a:gd name="connsiteY3" fmla="*/ 3794 h 145438"/>
                <a:gd name="connsiteX4" fmla="*/ 0 w 89792"/>
                <a:gd name="connsiteY4" fmla="*/ 145439 h 145438"/>
                <a:gd name="connsiteX5" fmla="*/ 1265 w 89792"/>
                <a:gd name="connsiteY5" fmla="*/ 145439 h 145438"/>
                <a:gd name="connsiteX6" fmla="*/ 34146 w 89792"/>
                <a:gd name="connsiteY6" fmla="*/ 115086 h 145438"/>
                <a:gd name="connsiteX7" fmla="*/ 34146 w 89792"/>
                <a:gd name="connsiteY7" fmla="*/ 44264 h 145438"/>
                <a:gd name="connsiteX8" fmla="*/ 60705 w 89792"/>
                <a:gd name="connsiteY8" fmla="*/ 31617 h 145438"/>
                <a:gd name="connsiteX9" fmla="*/ 77146 w 89792"/>
                <a:gd name="connsiteY9" fmla="*/ 35411 h 145438"/>
                <a:gd name="connsiteX10" fmla="*/ 89793 w 89792"/>
                <a:gd name="connsiteY10" fmla="*/ 5059 h 145438"/>
                <a:gd name="connsiteX11" fmla="*/ 72087 w 89792"/>
                <a:gd name="connsiteY11" fmla="*/ 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792" h="145438">
                  <a:moveTo>
                    <a:pt x="72087" y="0"/>
                  </a:moveTo>
                  <a:cubicBezTo>
                    <a:pt x="59440" y="0"/>
                    <a:pt x="49323" y="5059"/>
                    <a:pt x="35411" y="16441"/>
                  </a:cubicBezTo>
                  <a:lnTo>
                    <a:pt x="35411" y="3794"/>
                  </a:lnTo>
                  <a:lnTo>
                    <a:pt x="0" y="3794"/>
                  </a:lnTo>
                  <a:lnTo>
                    <a:pt x="0" y="145439"/>
                  </a:lnTo>
                  <a:lnTo>
                    <a:pt x="1265" y="145439"/>
                  </a:lnTo>
                  <a:cubicBezTo>
                    <a:pt x="18970" y="145439"/>
                    <a:pt x="32882" y="131527"/>
                    <a:pt x="34146" y="115086"/>
                  </a:cubicBezTo>
                  <a:lnTo>
                    <a:pt x="34146" y="44264"/>
                  </a:lnTo>
                  <a:cubicBezTo>
                    <a:pt x="42999" y="35411"/>
                    <a:pt x="53117" y="31617"/>
                    <a:pt x="60705" y="31617"/>
                  </a:cubicBezTo>
                  <a:cubicBezTo>
                    <a:pt x="64499" y="31617"/>
                    <a:pt x="70822" y="32882"/>
                    <a:pt x="77146" y="35411"/>
                  </a:cubicBezTo>
                  <a:lnTo>
                    <a:pt x="89793" y="5059"/>
                  </a:lnTo>
                  <a:cubicBezTo>
                    <a:pt x="85998" y="2529"/>
                    <a:pt x="78410" y="0"/>
                    <a:pt x="72087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9BAC45B1-FE7F-4A62-9239-2A699C9CEA79}"/>
                </a:ext>
              </a:extLst>
            </p:cNvPr>
            <p:cNvSpPr/>
            <p:nvPr/>
          </p:nvSpPr>
          <p:spPr>
            <a:xfrm>
              <a:off x="1206140" y="401392"/>
              <a:ext cx="93586" cy="182741"/>
            </a:xfrm>
            <a:custGeom>
              <a:avLst/>
              <a:gdLst>
                <a:gd name="connsiteX0" fmla="*/ 59440 w 93586"/>
                <a:gd name="connsiteY0" fmla="*/ 73352 h 182741"/>
                <a:gd name="connsiteX1" fmla="*/ 60705 w 93586"/>
                <a:gd name="connsiteY1" fmla="*/ 73352 h 182741"/>
                <a:gd name="connsiteX2" fmla="*/ 93587 w 93586"/>
                <a:gd name="connsiteY2" fmla="*/ 44264 h 182741"/>
                <a:gd name="connsiteX3" fmla="*/ 93587 w 93586"/>
                <a:gd name="connsiteY3" fmla="*/ 42999 h 182741"/>
                <a:gd name="connsiteX4" fmla="*/ 58175 w 93586"/>
                <a:gd name="connsiteY4" fmla="*/ 42999 h 182741"/>
                <a:gd name="connsiteX5" fmla="*/ 58175 w 93586"/>
                <a:gd name="connsiteY5" fmla="*/ 0 h 182741"/>
                <a:gd name="connsiteX6" fmla="*/ 25294 w 93586"/>
                <a:gd name="connsiteY6" fmla="*/ 11382 h 182741"/>
                <a:gd name="connsiteX7" fmla="*/ 25294 w 93586"/>
                <a:gd name="connsiteY7" fmla="*/ 42999 h 182741"/>
                <a:gd name="connsiteX8" fmla="*/ 0 w 93586"/>
                <a:gd name="connsiteY8" fmla="*/ 42999 h 182741"/>
                <a:gd name="connsiteX9" fmla="*/ 0 w 93586"/>
                <a:gd name="connsiteY9" fmla="*/ 73352 h 182741"/>
                <a:gd name="connsiteX10" fmla="*/ 25294 w 93586"/>
                <a:gd name="connsiteY10" fmla="*/ 73352 h 182741"/>
                <a:gd name="connsiteX11" fmla="*/ 25294 w 93586"/>
                <a:gd name="connsiteY11" fmla="*/ 127733 h 182741"/>
                <a:gd name="connsiteX12" fmla="*/ 37941 w 93586"/>
                <a:gd name="connsiteY12" fmla="*/ 165674 h 182741"/>
                <a:gd name="connsiteX13" fmla="*/ 92322 w 93586"/>
                <a:gd name="connsiteY13" fmla="*/ 182114 h 182741"/>
                <a:gd name="connsiteX14" fmla="*/ 92322 w 93586"/>
                <a:gd name="connsiteY14" fmla="*/ 146703 h 182741"/>
                <a:gd name="connsiteX15" fmla="*/ 64499 w 93586"/>
                <a:gd name="connsiteY15" fmla="*/ 141645 h 182741"/>
                <a:gd name="connsiteX16" fmla="*/ 60705 w 93586"/>
                <a:gd name="connsiteY16" fmla="*/ 130262 h 182741"/>
                <a:gd name="connsiteX17" fmla="*/ 60705 w 93586"/>
                <a:gd name="connsiteY17" fmla="*/ 73352 h 18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586" h="182741">
                  <a:moveTo>
                    <a:pt x="59440" y="73352"/>
                  </a:moveTo>
                  <a:lnTo>
                    <a:pt x="60705" y="73352"/>
                  </a:lnTo>
                  <a:cubicBezTo>
                    <a:pt x="79675" y="73352"/>
                    <a:pt x="93587" y="60705"/>
                    <a:pt x="93587" y="44264"/>
                  </a:cubicBezTo>
                  <a:lnTo>
                    <a:pt x="93587" y="42999"/>
                  </a:lnTo>
                  <a:lnTo>
                    <a:pt x="58175" y="42999"/>
                  </a:lnTo>
                  <a:lnTo>
                    <a:pt x="58175" y="0"/>
                  </a:lnTo>
                  <a:lnTo>
                    <a:pt x="25294" y="11382"/>
                  </a:lnTo>
                  <a:lnTo>
                    <a:pt x="25294" y="42999"/>
                  </a:lnTo>
                  <a:lnTo>
                    <a:pt x="0" y="42999"/>
                  </a:lnTo>
                  <a:lnTo>
                    <a:pt x="0" y="73352"/>
                  </a:lnTo>
                  <a:lnTo>
                    <a:pt x="25294" y="73352"/>
                  </a:lnTo>
                  <a:lnTo>
                    <a:pt x="25294" y="127733"/>
                  </a:lnTo>
                  <a:cubicBezTo>
                    <a:pt x="25294" y="128998"/>
                    <a:pt x="25294" y="153027"/>
                    <a:pt x="37941" y="165674"/>
                  </a:cubicBezTo>
                  <a:cubicBezTo>
                    <a:pt x="50587" y="179585"/>
                    <a:pt x="64499" y="184644"/>
                    <a:pt x="92322" y="182114"/>
                  </a:cubicBezTo>
                  <a:lnTo>
                    <a:pt x="92322" y="146703"/>
                  </a:lnTo>
                  <a:cubicBezTo>
                    <a:pt x="77146" y="147968"/>
                    <a:pt x="69558" y="146703"/>
                    <a:pt x="64499" y="141645"/>
                  </a:cubicBezTo>
                  <a:cubicBezTo>
                    <a:pt x="60705" y="137850"/>
                    <a:pt x="60705" y="130262"/>
                    <a:pt x="60705" y="130262"/>
                  </a:cubicBezTo>
                  <a:lnTo>
                    <a:pt x="60705" y="73352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191A4A46-8D77-4E94-8945-D98BA3C3613C}"/>
                </a:ext>
              </a:extLst>
            </p:cNvPr>
            <p:cNvSpPr/>
            <p:nvPr/>
          </p:nvSpPr>
          <p:spPr>
            <a:xfrm>
              <a:off x="1782836" y="401392"/>
              <a:ext cx="93586" cy="182741"/>
            </a:xfrm>
            <a:custGeom>
              <a:avLst/>
              <a:gdLst>
                <a:gd name="connsiteX0" fmla="*/ 59440 w 93586"/>
                <a:gd name="connsiteY0" fmla="*/ 73352 h 182741"/>
                <a:gd name="connsiteX1" fmla="*/ 60705 w 93586"/>
                <a:gd name="connsiteY1" fmla="*/ 73352 h 182741"/>
                <a:gd name="connsiteX2" fmla="*/ 93586 w 93586"/>
                <a:gd name="connsiteY2" fmla="*/ 44264 h 182741"/>
                <a:gd name="connsiteX3" fmla="*/ 93586 w 93586"/>
                <a:gd name="connsiteY3" fmla="*/ 42999 h 182741"/>
                <a:gd name="connsiteX4" fmla="*/ 58175 w 93586"/>
                <a:gd name="connsiteY4" fmla="*/ 42999 h 182741"/>
                <a:gd name="connsiteX5" fmla="*/ 58175 w 93586"/>
                <a:gd name="connsiteY5" fmla="*/ 0 h 182741"/>
                <a:gd name="connsiteX6" fmla="*/ 25294 w 93586"/>
                <a:gd name="connsiteY6" fmla="*/ 11382 h 182741"/>
                <a:gd name="connsiteX7" fmla="*/ 25294 w 93586"/>
                <a:gd name="connsiteY7" fmla="*/ 42999 h 182741"/>
                <a:gd name="connsiteX8" fmla="*/ 0 w 93586"/>
                <a:gd name="connsiteY8" fmla="*/ 42999 h 182741"/>
                <a:gd name="connsiteX9" fmla="*/ 0 w 93586"/>
                <a:gd name="connsiteY9" fmla="*/ 73352 h 182741"/>
                <a:gd name="connsiteX10" fmla="*/ 25294 w 93586"/>
                <a:gd name="connsiteY10" fmla="*/ 73352 h 182741"/>
                <a:gd name="connsiteX11" fmla="*/ 25294 w 93586"/>
                <a:gd name="connsiteY11" fmla="*/ 127733 h 182741"/>
                <a:gd name="connsiteX12" fmla="*/ 37941 w 93586"/>
                <a:gd name="connsiteY12" fmla="*/ 165674 h 182741"/>
                <a:gd name="connsiteX13" fmla="*/ 92322 w 93586"/>
                <a:gd name="connsiteY13" fmla="*/ 182114 h 182741"/>
                <a:gd name="connsiteX14" fmla="*/ 92322 w 93586"/>
                <a:gd name="connsiteY14" fmla="*/ 146703 h 182741"/>
                <a:gd name="connsiteX15" fmla="*/ 64499 w 93586"/>
                <a:gd name="connsiteY15" fmla="*/ 141645 h 182741"/>
                <a:gd name="connsiteX16" fmla="*/ 60705 w 93586"/>
                <a:gd name="connsiteY16" fmla="*/ 130262 h 182741"/>
                <a:gd name="connsiteX17" fmla="*/ 60705 w 93586"/>
                <a:gd name="connsiteY17" fmla="*/ 73352 h 18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586" h="182741">
                  <a:moveTo>
                    <a:pt x="59440" y="73352"/>
                  </a:moveTo>
                  <a:lnTo>
                    <a:pt x="60705" y="73352"/>
                  </a:lnTo>
                  <a:cubicBezTo>
                    <a:pt x="79675" y="73352"/>
                    <a:pt x="93586" y="60705"/>
                    <a:pt x="93586" y="44264"/>
                  </a:cubicBezTo>
                  <a:lnTo>
                    <a:pt x="93586" y="42999"/>
                  </a:lnTo>
                  <a:lnTo>
                    <a:pt x="58175" y="42999"/>
                  </a:lnTo>
                  <a:lnTo>
                    <a:pt x="58175" y="0"/>
                  </a:lnTo>
                  <a:lnTo>
                    <a:pt x="25294" y="11382"/>
                  </a:lnTo>
                  <a:lnTo>
                    <a:pt x="25294" y="42999"/>
                  </a:lnTo>
                  <a:lnTo>
                    <a:pt x="0" y="42999"/>
                  </a:lnTo>
                  <a:lnTo>
                    <a:pt x="0" y="73352"/>
                  </a:lnTo>
                  <a:lnTo>
                    <a:pt x="25294" y="73352"/>
                  </a:lnTo>
                  <a:lnTo>
                    <a:pt x="25294" y="127733"/>
                  </a:lnTo>
                  <a:cubicBezTo>
                    <a:pt x="25294" y="128998"/>
                    <a:pt x="25294" y="153027"/>
                    <a:pt x="37941" y="165674"/>
                  </a:cubicBezTo>
                  <a:cubicBezTo>
                    <a:pt x="50587" y="179585"/>
                    <a:pt x="64499" y="184644"/>
                    <a:pt x="92322" y="182114"/>
                  </a:cubicBezTo>
                  <a:lnTo>
                    <a:pt x="92322" y="146703"/>
                  </a:lnTo>
                  <a:cubicBezTo>
                    <a:pt x="77146" y="147968"/>
                    <a:pt x="69558" y="146703"/>
                    <a:pt x="64499" y="141645"/>
                  </a:cubicBezTo>
                  <a:cubicBezTo>
                    <a:pt x="60705" y="137850"/>
                    <a:pt x="60705" y="130262"/>
                    <a:pt x="60705" y="130262"/>
                  </a:cubicBezTo>
                  <a:lnTo>
                    <a:pt x="60705" y="73352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DAB5EE45-DC23-4D8B-9F16-4D5D3B94D5D9}"/>
                </a:ext>
              </a:extLst>
            </p:cNvPr>
            <p:cNvSpPr/>
            <p:nvPr/>
          </p:nvSpPr>
          <p:spPr>
            <a:xfrm>
              <a:off x="591504" y="440597"/>
              <a:ext cx="117615" cy="144173"/>
            </a:xfrm>
            <a:custGeom>
              <a:avLst/>
              <a:gdLst>
                <a:gd name="connsiteX0" fmla="*/ 68293 w 117615"/>
                <a:gd name="connsiteY0" fmla="*/ 144174 h 144173"/>
                <a:gd name="connsiteX1" fmla="*/ 0 w 117615"/>
                <a:gd name="connsiteY1" fmla="*/ 73352 h 144173"/>
                <a:gd name="connsiteX2" fmla="*/ 70822 w 117615"/>
                <a:gd name="connsiteY2" fmla="*/ 0 h 144173"/>
                <a:gd name="connsiteX3" fmla="*/ 110027 w 117615"/>
                <a:gd name="connsiteY3" fmla="*/ 10117 h 144173"/>
                <a:gd name="connsiteX4" fmla="*/ 110027 w 117615"/>
                <a:gd name="connsiteY4" fmla="*/ 39205 h 144173"/>
                <a:gd name="connsiteX5" fmla="*/ 75881 w 117615"/>
                <a:gd name="connsiteY5" fmla="*/ 27823 h 144173"/>
                <a:gd name="connsiteX6" fmla="*/ 35411 w 117615"/>
                <a:gd name="connsiteY6" fmla="*/ 72087 h 144173"/>
                <a:gd name="connsiteX7" fmla="*/ 75881 w 117615"/>
                <a:gd name="connsiteY7" fmla="*/ 116351 h 144173"/>
                <a:gd name="connsiteX8" fmla="*/ 108763 w 117615"/>
                <a:gd name="connsiteY8" fmla="*/ 106233 h 144173"/>
                <a:gd name="connsiteX9" fmla="*/ 117616 w 117615"/>
                <a:gd name="connsiteY9" fmla="*/ 128998 h 144173"/>
                <a:gd name="connsiteX10" fmla="*/ 68293 w 117615"/>
                <a:gd name="connsiteY10" fmla="*/ 144174 h 14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615" h="144173">
                  <a:moveTo>
                    <a:pt x="68293" y="144174"/>
                  </a:moveTo>
                  <a:cubicBezTo>
                    <a:pt x="22764" y="144174"/>
                    <a:pt x="0" y="111292"/>
                    <a:pt x="0" y="73352"/>
                  </a:cubicBezTo>
                  <a:cubicBezTo>
                    <a:pt x="0" y="31617"/>
                    <a:pt x="30352" y="0"/>
                    <a:pt x="70822" y="0"/>
                  </a:cubicBezTo>
                  <a:cubicBezTo>
                    <a:pt x="89793" y="0"/>
                    <a:pt x="102439" y="5059"/>
                    <a:pt x="110027" y="10117"/>
                  </a:cubicBezTo>
                  <a:lnTo>
                    <a:pt x="110027" y="39205"/>
                  </a:lnTo>
                  <a:cubicBezTo>
                    <a:pt x="99910" y="31617"/>
                    <a:pt x="89793" y="27823"/>
                    <a:pt x="75881" y="27823"/>
                  </a:cubicBezTo>
                  <a:cubicBezTo>
                    <a:pt x="51852" y="27823"/>
                    <a:pt x="35411" y="46793"/>
                    <a:pt x="35411" y="72087"/>
                  </a:cubicBezTo>
                  <a:cubicBezTo>
                    <a:pt x="35411" y="96116"/>
                    <a:pt x="48058" y="116351"/>
                    <a:pt x="75881" y="116351"/>
                  </a:cubicBezTo>
                  <a:cubicBezTo>
                    <a:pt x="88528" y="116351"/>
                    <a:pt x="98645" y="112557"/>
                    <a:pt x="108763" y="106233"/>
                  </a:cubicBezTo>
                  <a:lnTo>
                    <a:pt x="117616" y="128998"/>
                  </a:lnTo>
                  <a:cubicBezTo>
                    <a:pt x="106233" y="136586"/>
                    <a:pt x="87263" y="144174"/>
                    <a:pt x="68293" y="144174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75464F86-BD03-4957-B089-DC5E0F956E9C}"/>
                </a:ext>
              </a:extLst>
            </p:cNvPr>
            <p:cNvSpPr/>
            <p:nvPr/>
          </p:nvSpPr>
          <p:spPr>
            <a:xfrm>
              <a:off x="720502" y="440597"/>
              <a:ext cx="128997" cy="208672"/>
            </a:xfrm>
            <a:custGeom>
              <a:avLst/>
              <a:gdLst>
                <a:gd name="connsiteX0" fmla="*/ 94851 w 128997"/>
                <a:gd name="connsiteY0" fmla="*/ 107498 h 208672"/>
                <a:gd name="connsiteX1" fmla="*/ 70822 w 128997"/>
                <a:gd name="connsiteY1" fmla="*/ 115086 h 208672"/>
                <a:gd name="connsiteX2" fmla="*/ 35411 w 128997"/>
                <a:gd name="connsiteY2" fmla="*/ 72087 h 208672"/>
                <a:gd name="connsiteX3" fmla="*/ 78410 w 128997"/>
                <a:gd name="connsiteY3" fmla="*/ 29088 h 208672"/>
                <a:gd name="connsiteX4" fmla="*/ 96116 w 128997"/>
                <a:gd name="connsiteY4" fmla="*/ 31617 h 208672"/>
                <a:gd name="connsiteX5" fmla="*/ 96116 w 128997"/>
                <a:gd name="connsiteY5" fmla="*/ 107498 h 208672"/>
                <a:gd name="connsiteX6" fmla="*/ 82204 w 128997"/>
                <a:gd name="connsiteY6" fmla="*/ 0 h 208672"/>
                <a:gd name="connsiteX7" fmla="*/ 0 w 128997"/>
                <a:gd name="connsiteY7" fmla="*/ 74616 h 208672"/>
                <a:gd name="connsiteX8" fmla="*/ 60705 w 128997"/>
                <a:gd name="connsiteY8" fmla="*/ 142909 h 208672"/>
                <a:gd name="connsiteX9" fmla="*/ 94851 w 128997"/>
                <a:gd name="connsiteY9" fmla="*/ 132792 h 208672"/>
                <a:gd name="connsiteX10" fmla="*/ 94851 w 128997"/>
                <a:gd name="connsiteY10" fmla="*/ 175791 h 208672"/>
                <a:gd name="connsiteX11" fmla="*/ 94851 w 128997"/>
                <a:gd name="connsiteY11" fmla="*/ 175791 h 208672"/>
                <a:gd name="connsiteX12" fmla="*/ 127733 w 128997"/>
                <a:gd name="connsiteY12" fmla="*/ 208673 h 208672"/>
                <a:gd name="connsiteX13" fmla="*/ 128998 w 128997"/>
                <a:gd name="connsiteY13" fmla="*/ 208673 h 208672"/>
                <a:gd name="connsiteX14" fmla="*/ 128998 w 128997"/>
                <a:gd name="connsiteY14" fmla="*/ 10117 h 208672"/>
                <a:gd name="connsiteX15" fmla="*/ 82204 w 128997"/>
                <a:gd name="connsiteY15" fmla="*/ 0 h 20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997" h="208672">
                  <a:moveTo>
                    <a:pt x="94851" y="107498"/>
                  </a:moveTo>
                  <a:cubicBezTo>
                    <a:pt x="89793" y="111292"/>
                    <a:pt x="80940" y="115086"/>
                    <a:pt x="70822" y="115086"/>
                  </a:cubicBezTo>
                  <a:cubicBezTo>
                    <a:pt x="51852" y="115086"/>
                    <a:pt x="35411" y="99910"/>
                    <a:pt x="35411" y="72087"/>
                  </a:cubicBezTo>
                  <a:cubicBezTo>
                    <a:pt x="35411" y="48058"/>
                    <a:pt x="51852" y="29088"/>
                    <a:pt x="78410" y="29088"/>
                  </a:cubicBezTo>
                  <a:cubicBezTo>
                    <a:pt x="84734" y="29088"/>
                    <a:pt x="91057" y="30352"/>
                    <a:pt x="96116" y="31617"/>
                  </a:cubicBezTo>
                  <a:lnTo>
                    <a:pt x="96116" y="107498"/>
                  </a:lnTo>
                  <a:close/>
                  <a:moveTo>
                    <a:pt x="82204" y="0"/>
                  </a:moveTo>
                  <a:cubicBezTo>
                    <a:pt x="36676" y="0"/>
                    <a:pt x="0" y="27823"/>
                    <a:pt x="0" y="74616"/>
                  </a:cubicBezTo>
                  <a:cubicBezTo>
                    <a:pt x="0" y="121410"/>
                    <a:pt x="31617" y="142909"/>
                    <a:pt x="60705" y="142909"/>
                  </a:cubicBezTo>
                  <a:cubicBezTo>
                    <a:pt x="74616" y="142909"/>
                    <a:pt x="87263" y="139115"/>
                    <a:pt x="94851" y="132792"/>
                  </a:cubicBezTo>
                  <a:lnTo>
                    <a:pt x="94851" y="175791"/>
                  </a:lnTo>
                  <a:lnTo>
                    <a:pt x="94851" y="175791"/>
                  </a:lnTo>
                  <a:cubicBezTo>
                    <a:pt x="94851" y="194761"/>
                    <a:pt x="110028" y="208673"/>
                    <a:pt x="127733" y="208673"/>
                  </a:cubicBezTo>
                  <a:lnTo>
                    <a:pt x="128998" y="208673"/>
                  </a:lnTo>
                  <a:lnTo>
                    <a:pt x="128998" y="10117"/>
                  </a:lnTo>
                  <a:cubicBezTo>
                    <a:pt x="117616" y="5059"/>
                    <a:pt x="98645" y="0"/>
                    <a:pt x="82204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ED575E0D-7FEA-40A1-B4C9-DD994729B7F8}"/>
                </a:ext>
              </a:extLst>
            </p:cNvPr>
            <p:cNvSpPr/>
            <p:nvPr/>
          </p:nvSpPr>
          <p:spPr>
            <a:xfrm>
              <a:off x="876058" y="444391"/>
              <a:ext cx="122674" cy="141644"/>
            </a:xfrm>
            <a:custGeom>
              <a:avLst/>
              <a:gdLst>
                <a:gd name="connsiteX0" fmla="*/ 122674 w 122674"/>
                <a:gd name="connsiteY0" fmla="*/ 0 h 141644"/>
                <a:gd name="connsiteX1" fmla="*/ 87263 w 122674"/>
                <a:gd name="connsiteY1" fmla="*/ 0 h 141644"/>
                <a:gd name="connsiteX2" fmla="*/ 87263 w 122674"/>
                <a:gd name="connsiteY2" fmla="*/ 101175 h 141644"/>
                <a:gd name="connsiteX3" fmla="*/ 60705 w 122674"/>
                <a:gd name="connsiteY3" fmla="*/ 112557 h 141644"/>
                <a:gd name="connsiteX4" fmla="*/ 35411 w 122674"/>
                <a:gd name="connsiteY4" fmla="*/ 84734 h 141644"/>
                <a:gd name="connsiteX5" fmla="*/ 35411 w 122674"/>
                <a:gd name="connsiteY5" fmla="*/ 0 h 141644"/>
                <a:gd name="connsiteX6" fmla="*/ 0 w 122674"/>
                <a:gd name="connsiteY6" fmla="*/ 0 h 141644"/>
                <a:gd name="connsiteX7" fmla="*/ 0 w 122674"/>
                <a:gd name="connsiteY7" fmla="*/ 87263 h 141644"/>
                <a:gd name="connsiteX8" fmla="*/ 46793 w 122674"/>
                <a:gd name="connsiteY8" fmla="*/ 140380 h 141644"/>
                <a:gd name="connsiteX9" fmla="*/ 88528 w 122674"/>
                <a:gd name="connsiteY9" fmla="*/ 123939 h 141644"/>
                <a:gd name="connsiteX10" fmla="*/ 89793 w 122674"/>
                <a:gd name="connsiteY10" fmla="*/ 123939 h 141644"/>
                <a:gd name="connsiteX11" fmla="*/ 118880 w 122674"/>
                <a:gd name="connsiteY11" fmla="*/ 141645 h 141644"/>
                <a:gd name="connsiteX12" fmla="*/ 121410 w 122674"/>
                <a:gd name="connsiteY12" fmla="*/ 141645 h 141644"/>
                <a:gd name="connsiteX13" fmla="*/ 121410 w 122674"/>
                <a:gd name="connsiteY13" fmla="*/ 107498 h 141644"/>
                <a:gd name="connsiteX14" fmla="*/ 121410 w 122674"/>
                <a:gd name="connsiteY14" fmla="*/ 99910 h 141644"/>
                <a:gd name="connsiteX15" fmla="*/ 121410 w 122674"/>
                <a:gd name="connsiteY15" fmla="*/ 0 h 1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674" h="141644">
                  <a:moveTo>
                    <a:pt x="122674" y="0"/>
                  </a:moveTo>
                  <a:lnTo>
                    <a:pt x="87263" y="0"/>
                  </a:lnTo>
                  <a:lnTo>
                    <a:pt x="87263" y="101175"/>
                  </a:lnTo>
                  <a:cubicBezTo>
                    <a:pt x="80940" y="106233"/>
                    <a:pt x="72087" y="112557"/>
                    <a:pt x="60705" y="112557"/>
                  </a:cubicBezTo>
                  <a:cubicBezTo>
                    <a:pt x="44264" y="112557"/>
                    <a:pt x="35411" y="101175"/>
                    <a:pt x="35411" y="84734"/>
                  </a:cubicBezTo>
                  <a:lnTo>
                    <a:pt x="35411" y="0"/>
                  </a:lnTo>
                  <a:lnTo>
                    <a:pt x="0" y="0"/>
                  </a:lnTo>
                  <a:lnTo>
                    <a:pt x="0" y="87263"/>
                  </a:lnTo>
                  <a:cubicBezTo>
                    <a:pt x="0" y="131527"/>
                    <a:pt x="29088" y="140380"/>
                    <a:pt x="46793" y="140380"/>
                  </a:cubicBezTo>
                  <a:cubicBezTo>
                    <a:pt x="65763" y="140380"/>
                    <a:pt x="79675" y="132792"/>
                    <a:pt x="88528" y="123939"/>
                  </a:cubicBezTo>
                  <a:lnTo>
                    <a:pt x="89793" y="123939"/>
                  </a:lnTo>
                  <a:cubicBezTo>
                    <a:pt x="94851" y="134056"/>
                    <a:pt x="106233" y="141645"/>
                    <a:pt x="118880" y="141645"/>
                  </a:cubicBezTo>
                  <a:lnTo>
                    <a:pt x="121410" y="141645"/>
                  </a:lnTo>
                  <a:lnTo>
                    <a:pt x="121410" y="107498"/>
                  </a:lnTo>
                  <a:cubicBezTo>
                    <a:pt x="121410" y="104969"/>
                    <a:pt x="121410" y="102439"/>
                    <a:pt x="121410" y="99910"/>
                  </a:cubicBezTo>
                  <a:lnTo>
                    <a:pt x="121410" y="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17B40B3-49C2-4242-8456-BE793D585624}"/>
                </a:ext>
              </a:extLst>
            </p:cNvPr>
            <p:cNvSpPr/>
            <p:nvPr/>
          </p:nvSpPr>
          <p:spPr>
            <a:xfrm>
              <a:off x="2181211" y="440597"/>
              <a:ext cx="117615" cy="145438"/>
            </a:xfrm>
            <a:custGeom>
              <a:avLst/>
              <a:gdLst>
                <a:gd name="connsiteX0" fmla="*/ 117615 w 117615"/>
                <a:gd name="connsiteY0" fmla="*/ 50587 h 145438"/>
                <a:gd name="connsiteX1" fmla="*/ 117615 w 117615"/>
                <a:gd name="connsiteY1" fmla="*/ 145439 h 145438"/>
                <a:gd name="connsiteX2" fmla="*/ 116351 w 117615"/>
                <a:gd name="connsiteY2" fmla="*/ 145439 h 145438"/>
                <a:gd name="connsiteX3" fmla="*/ 87263 w 117615"/>
                <a:gd name="connsiteY3" fmla="*/ 127733 h 145438"/>
                <a:gd name="connsiteX4" fmla="*/ 85998 w 117615"/>
                <a:gd name="connsiteY4" fmla="*/ 128998 h 145438"/>
                <a:gd name="connsiteX5" fmla="*/ 45528 w 117615"/>
                <a:gd name="connsiteY5" fmla="*/ 144174 h 145438"/>
                <a:gd name="connsiteX6" fmla="*/ 0 w 117615"/>
                <a:gd name="connsiteY6" fmla="*/ 99910 h 145438"/>
                <a:gd name="connsiteX7" fmla="*/ 58175 w 117615"/>
                <a:gd name="connsiteY7" fmla="*/ 54381 h 145438"/>
                <a:gd name="connsiteX8" fmla="*/ 82204 w 117615"/>
                <a:gd name="connsiteY8" fmla="*/ 53117 h 145438"/>
                <a:gd name="connsiteX9" fmla="*/ 82204 w 117615"/>
                <a:gd name="connsiteY9" fmla="*/ 49323 h 145438"/>
                <a:gd name="connsiteX10" fmla="*/ 55646 w 117615"/>
                <a:gd name="connsiteY10" fmla="*/ 26558 h 145438"/>
                <a:gd name="connsiteX11" fmla="*/ 20235 w 117615"/>
                <a:gd name="connsiteY11" fmla="*/ 36676 h 145438"/>
                <a:gd name="connsiteX12" fmla="*/ 8853 w 117615"/>
                <a:gd name="connsiteY12" fmla="*/ 15176 h 145438"/>
                <a:gd name="connsiteX13" fmla="*/ 63234 w 117615"/>
                <a:gd name="connsiteY13" fmla="*/ 0 h 145438"/>
                <a:gd name="connsiteX14" fmla="*/ 117615 w 117615"/>
                <a:gd name="connsiteY14" fmla="*/ 50587 h 145438"/>
                <a:gd name="connsiteX15" fmla="*/ 82204 w 117615"/>
                <a:gd name="connsiteY15" fmla="*/ 78410 h 145438"/>
                <a:gd name="connsiteX16" fmla="*/ 61969 w 117615"/>
                <a:gd name="connsiteY16" fmla="*/ 78410 h 145438"/>
                <a:gd name="connsiteX17" fmla="*/ 34146 w 117615"/>
                <a:gd name="connsiteY17" fmla="*/ 97381 h 145438"/>
                <a:gd name="connsiteX18" fmla="*/ 56911 w 117615"/>
                <a:gd name="connsiteY18" fmla="*/ 116351 h 145438"/>
                <a:gd name="connsiteX19" fmla="*/ 82204 w 117615"/>
                <a:gd name="connsiteY19" fmla="*/ 107498 h 145438"/>
                <a:gd name="connsiteX20" fmla="*/ 82204 w 117615"/>
                <a:gd name="connsiteY20" fmla="*/ 7841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615" h="145438">
                  <a:moveTo>
                    <a:pt x="117615" y="50587"/>
                  </a:moveTo>
                  <a:lnTo>
                    <a:pt x="117615" y="145439"/>
                  </a:lnTo>
                  <a:lnTo>
                    <a:pt x="116351" y="145439"/>
                  </a:lnTo>
                  <a:cubicBezTo>
                    <a:pt x="103704" y="145439"/>
                    <a:pt x="92322" y="137850"/>
                    <a:pt x="87263" y="127733"/>
                  </a:cubicBezTo>
                  <a:lnTo>
                    <a:pt x="85998" y="128998"/>
                  </a:lnTo>
                  <a:cubicBezTo>
                    <a:pt x="77146" y="136586"/>
                    <a:pt x="64499" y="144174"/>
                    <a:pt x="45528" y="144174"/>
                  </a:cubicBezTo>
                  <a:cubicBezTo>
                    <a:pt x="20235" y="144174"/>
                    <a:pt x="0" y="126468"/>
                    <a:pt x="0" y="99910"/>
                  </a:cubicBezTo>
                  <a:cubicBezTo>
                    <a:pt x="0" y="70822"/>
                    <a:pt x="22764" y="55646"/>
                    <a:pt x="58175" y="54381"/>
                  </a:cubicBezTo>
                  <a:lnTo>
                    <a:pt x="82204" y="53117"/>
                  </a:lnTo>
                  <a:lnTo>
                    <a:pt x="82204" y="49323"/>
                  </a:lnTo>
                  <a:cubicBezTo>
                    <a:pt x="82204" y="32882"/>
                    <a:pt x="70822" y="26558"/>
                    <a:pt x="55646" y="26558"/>
                  </a:cubicBezTo>
                  <a:cubicBezTo>
                    <a:pt x="40470" y="26558"/>
                    <a:pt x="29088" y="31617"/>
                    <a:pt x="20235" y="36676"/>
                  </a:cubicBezTo>
                  <a:lnTo>
                    <a:pt x="8853" y="15176"/>
                  </a:lnTo>
                  <a:cubicBezTo>
                    <a:pt x="27823" y="2529"/>
                    <a:pt x="44264" y="0"/>
                    <a:pt x="63234" y="0"/>
                  </a:cubicBezTo>
                  <a:cubicBezTo>
                    <a:pt x="97381" y="0"/>
                    <a:pt x="117615" y="13912"/>
                    <a:pt x="117615" y="50587"/>
                  </a:cubicBezTo>
                  <a:moveTo>
                    <a:pt x="82204" y="78410"/>
                  </a:moveTo>
                  <a:lnTo>
                    <a:pt x="61969" y="78410"/>
                  </a:lnTo>
                  <a:cubicBezTo>
                    <a:pt x="42999" y="78410"/>
                    <a:pt x="34146" y="85998"/>
                    <a:pt x="34146" y="97381"/>
                  </a:cubicBezTo>
                  <a:cubicBezTo>
                    <a:pt x="34146" y="108763"/>
                    <a:pt x="41734" y="116351"/>
                    <a:pt x="56911" y="116351"/>
                  </a:cubicBezTo>
                  <a:cubicBezTo>
                    <a:pt x="69558" y="116351"/>
                    <a:pt x="77146" y="111292"/>
                    <a:pt x="82204" y="107498"/>
                  </a:cubicBezTo>
                  <a:lnTo>
                    <a:pt x="82204" y="7841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C0D56C01-C971-49FC-A832-990612619A24}"/>
                </a:ext>
              </a:extLst>
            </p:cNvPr>
            <p:cNvSpPr/>
            <p:nvPr/>
          </p:nvSpPr>
          <p:spPr>
            <a:xfrm>
              <a:off x="1323756" y="379893"/>
              <a:ext cx="42999" cy="206143"/>
            </a:xfrm>
            <a:custGeom>
              <a:avLst/>
              <a:gdLst>
                <a:gd name="connsiteX0" fmla="*/ 5059 w 42999"/>
                <a:gd name="connsiteY0" fmla="*/ 206143 h 206143"/>
                <a:gd name="connsiteX1" fmla="*/ 6323 w 42999"/>
                <a:gd name="connsiteY1" fmla="*/ 206143 h 206143"/>
                <a:gd name="connsiteX2" fmla="*/ 39205 w 42999"/>
                <a:gd name="connsiteY2" fmla="*/ 173262 h 206143"/>
                <a:gd name="connsiteX3" fmla="*/ 39205 w 42999"/>
                <a:gd name="connsiteY3" fmla="*/ 170732 h 206143"/>
                <a:gd name="connsiteX4" fmla="*/ 39205 w 42999"/>
                <a:gd name="connsiteY4" fmla="*/ 170732 h 206143"/>
                <a:gd name="connsiteX5" fmla="*/ 39205 w 42999"/>
                <a:gd name="connsiteY5" fmla="*/ 64499 h 206143"/>
                <a:gd name="connsiteX6" fmla="*/ 3794 w 42999"/>
                <a:gd name="connsiteY6" fmla="*/ 64499 h 206143"/>
                <a:gd name="connsiteX7" fmla="*/ 3794 w 42999"/>
                <a:gd name="connsiteY7" fmla="*/ 206143 h 206143"/>
                <a:gd name="connsiteX8" fmla="*/ 21500 w 42999"/>
                <a:gd name="connsiteY8" fmla="*/ 42999 h 206143"/>
                <a:gd name="connsiteX9" fmla="*/ 42999 w 42999"/>
                <a:gd name="connsiteY9" fmla="*/ 21500 h 206143"/>
                <a:gd name="connsiteX10" fmla="*/ 21500 w 42999"/>
                <a:gd name="connsiteY10" fmla="*/ 0 h 206143"/>
                <a:gd name="connsiteX11" fmla="*/ 0 w 42999"/>
                <a:gd name="connsiteY11" fmla="*/ 21500 h 206143"/>
                <a:gd name="connsiteX12" fmla="*/ 21500 w 42999"/>
                <a:gd name="connsiteY12" fmla="*/ 42999 h 20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99" h="206143">
                  <a:moveTo>
                    <a:pt x="5059" y="206143"/>
                  </a:moveTo>
                  <a:lnTo>
                    <a:pt x="6323" y="206143"/>
                  </a:lnTo>
                  <a:cubicBezTo>
                    <a:pt x="25294" y="206143"/>
                    <a:pt x="39205" y="190967"/>
                    <a:pt x="39205" y="173262"/>
                  </a:cubicBezTo>
                  <a:lnTo>
                    <a:pt x="39205" y="170732"/>
                  </a:lnTo>
                  <a:lnTo>
                    <a:pt x="39205" y="170732"/>
                  </a:lnTo>
                  <a:lnTo>
                    <a:pt x="39205" y="64499"/>
                  </a:lnTo>
                  <a:lnTo>
                    <a:pt x="3794" y="64499"/>
                  </a:lnTo>
                  <a:lnTo>
                    <a:pt x="3794" y="206143"/>
                  </a:lnTo>
                  <a:close/>
                  <a:moveTo>
                    <a:pt x="21500" y="42999"/>
                  </a:moveTo>
                  <a:cubicBezTo>
                    <a:pt x="34146" y="42999"/>
                    <a:pt x="42999" y="32882"/>
                    <a:pt x="42999" y="21500"/>
                  </a:cubicBezTo>
                  <a:cubicBezTo>
                    <a:pt x="42999" y="10117"/>
                    <a:pt x="32882" y="0"/>
                    <a:pt x="21500" y="0"/>
                  </a:cubicBezTo>
                  <a:cubicBezTo>
                    <a:pt x="10117" y="0"/>
                    <a:pt x="0" y="10117"/>
                    <a:pt x="0" y="21500"/>
                  </a:cubicBezTo>
                  <a:cubicBezTo>
                    <a:pt x="0" y="34146"/>
                    <a:pt x="10117" y="42999"/>
                    <a:pt x="21500" y="42999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0A4817ED-70FD-48FD-BDFE-CE7F3B2B165F}"/>
                </a:ext>
              </a:extLst>
            </p:cNvPr>
            <p:cNvSpPr/>
            <p:nvPr/>
          </p:nvSpPr>
          <p:spPr>
            <a:xfrm>
              <a:off x="1398372" y="440597"/>
              <a:ext cx="123989" cy="145438"/>
            </a:xfrm>
            <a:custGeom>
              <a:avLst/>
              <a:gdLst>
                <a:gd name="connsiteX0" fmla="*/ 82204 w 123989"/>
                <a:gd name="connsiteY0" fmla="*/ 0 h 145438"/>
                <a:gd name="connsiteX1" fmla="*/ 35411 w 123989"/>
                <a:gd name="connsiteY1" fmla="*/ 17706 h 145438"/>
                <a:gd name="connsiteX2" fmla="*/ 35411 w 123989"/>
                <a:gd name="connsiteY2" fmla="*/ 3794 h 145438"/>
                <a:gd name="connsiteX3" fmla="*/ 0 w 123989"/>
                <a:gd name="connsiteY3" fmla="*/ 3794 h 145438"/>
                <a:gd name="connsiteX4" fmla="*/ 0 w 123989"/>
                <a:gd name="connsiteY4" fmla="*/ 145439 h 145438"/>
                <a:gd name="connsiteX5" fmla="*/ 1265 w 123989"/>
                <a:gd name="connsiteY5" fmla="*/ 145439 h 145438"/>
                <a:gd name="connsiteX6" fmla="*/ 34147 w 123989"/>
                <a:gd name="connsiteY6" fmla="*/ 112557 h 145438"/>
                <a:gd name="connsiteX7" fmla="*/ 34147 w 123989"/>
                <a:gd name="connsiteY7" fmla="*/ 112557 h 145438"/>
                <a:gd name="connsiteX8" fmla="*/ 34147 w 123989"/>
                <a:gd name="connsiteY8" fmla="*/ 45529 h 145438"/>
                <a:gd name="connsiteX9" fmla="*/ 69558 w 123989"/>
                <a:gd name="connsiteY9" fmla="*/ 30352 h 145438"/>
                <a:gd name="connsiteX10" fmla="*/ 89793 w 123989"/>
                <a:gd name="connsiteY10" fmla="*/ 60705 h 145438"/>
                <a:gd name="connsiteX11" fmla="*/ 89793 w 123989"/>
                <a:gd name="connsiteY11" fmla="*/ 145439 h 145438"/>
                <a:gd name="connsiteX12" fmla="*/ 91057 w 123989"/>
                <a:gd name="connsiteY12" fmla="*/ 145439 h 145438"/>
                <a:gd name="connsiteX13" fmla="*/ 123939 w 123989"/>
                <a:gd name="connsiteY13" fmla="*/ 112557 h 145438"/>
                <a:gd name="connsiteX14" fmla="*/ 123939 w 123989"/>
                <a:gd name="connsiteY14" fmla="*/ 112557 h 145438"/>
                <a:gd name="connsiteX15" fmla="*/ 123939 w 123989"/>
                <a:gd name="connsiteY15" fmla="*/ 50587 h 145438"/>
                <a:gd name="connsiteX16" fmla="*/ 82204 w 123989"/>
                <a:gd name="connsiteY16" fmla="*/ 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989" h="145438">
                  <a:moveTo>
                    <a:pt x="82204" y="0"/>
                  </a:moveTo>
                  <a:cubicBezTo>
                    <a:pt x="63234" y="0"/>
                    <a:pt x="50587" y="7588"/>
                    <a:pt x="35411" y="17706"/>
                  </a:cubicBezTo>
                  <a:lnTo>
                    <a:pt x="35411" y="3794"/>
                  </a:lnTo>
                  <a:lnTo>
                    <a:pt x="0" y="3794"/>
                  </a:lnTo>
                  <a:lnTo>
                    <a:pt x="0" y="145439"/>
                  </a:lnTo>
                  <a:lnTo>
                    <a:pt x="1265" y="145439"/>
                  </a:lnTo>
                  <a:cubicBezTo>
                    <a:pt x="20235" y="145439"/>
                    <a:pt x="34147" y="130262"/>
                    <a:pt x="34147" y="112557"/>
                  </a:cubicBezTo>
                  <a:lnTo>
                    <a:pt x="34147" y="112557"/>
                  </a:lnTo>
                  <a:lnTo>
                    <a:pt x="34147" y="45529"/>
                  </a:lnTo>
                  <a:cubicBezTo>
                    <a:pt x="45529" y="37941"/>
                    <a:pt x="56911" y="30352"/>
                    <a:pt x="69558" y="30352"/>
                  </a:cubicBezTo>
                  <a:cubicBezTo>
                    <a:pt x="87263" y="30352"/>
                    <a:pt x="89793" y="45529"/>
                    <a:pt x="89793" y="60705"/>
                  </a:cubicBezTo>
                  <a:lnTo>
                    <a:pt x="89793" y="145439"/>
                  </a:lnTo>
                  <a:lnTo>
                    <a:pt x="91057" y="145439"/>
                  </a:lnTo>
                  <a:cubicBezTo>
                    <a:pt x="108763" y="145439"/>
                    <a:pt x="123939" y="130262"/>
                    <a:pt x="123939" y="112557"/>
                  </a:cubicBezTo>
                  <a:lnTo>
                    <a:pt x="123939" y="112557"/>
                  </a:lnTo>
                  <a:lnTo>
                    <a:pt x="123939" y="50587"/>
                  </a:lnTo>
                  <a:cubicBezTo>
                    <a:pt x="125204" y="12647"/>
                    <a:pt x="102439" y="0"/>
                    <a:pt x="82204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843CADBD-B681-40AC-8ABD-DABA0119E2A9}"/>
                </a:ext>
              </a:extLst>
            </p:cNvPr>
            <p:cNvSpPr/>
            <p:nvPr/>
          </p:nvSpPr>
          <p:spPr>
            <a:xfrm>
              <a:off x="2038302" y="440597"/>
              <a:ext cx="127732" cy="211202"/>
            </a:xfrm>
            <a:custGeom>
              <a:avLst/>
              <a:gdLst>
                <a:gd name="connsiteX0" fmla="*/ 53117 w 127732"/>
                <a:gd name="connsiteY0" fmla="*/ 116351 h 211202"/>
                <a:gd name="connsiteX1" fmla="*/ 35411 w 127732"/>
                <a:gd name="connsiteY1" fmla="*/ 112557 h 211202"/>
                <a:gd name="connsiteX2" fmla="*/ 35411 w 127732"/>
                <a:gd name="connsiteY2" fmla="*/ 30352 h 211202"/>
                <a:gd name="connsiteX3" fmla="*/ 51852 w 127732"/>
                <a:gd name="connsiteY3" fmla="*/ 27823 h 211202"/>
                <a:gd name="connsiteX4" fmla="*/ 92322 w 127732"/>
                <a:gd name="connsiteY4" fmla="*/ 70822 h 211202"/>
                <a:gd name="connsiteX5" fmla="*/ 53117 w 127732"/>
                <a:gd name="connsiteY5" fmla="*/ 116351 h 211202"/>
                <a:gd name="connsiteX6" fmla="*/ 53117 w 127732"/>
                <a:gd name="connsiteY6" fmla="*/ 0 h 211202"/>
                <a:gd name="connsiteX7" fmla="*/ 0 w 127732"/>
                <a:gd name="connsiteY7" fmla="*/ 8853 h 211202"/>
                <a:gd name="connsiteX8" fmla="*/ 0 w 127732"/>
                <a:gd name="connsiteY8" fmla="*/ 211202 h 211202"/>
                <a:gd name="connsiteX9" fmla="*/ 1265 w 127732"/>
                <a:gd name="connsiteY9" fmla="*/ 211202 h 211202"/>
                <a:gd name="connsiteX10" fmla="*/ 34146 w 127732"/>
                <a:gd name="connsiteY10" fmla="*/ 178320 h 211202"/>
                <a:gd name="connsiteX11" fmla="*/ 34146 w 127732"/>
                <a:gd name="connsiteY11" fmla="*/ 178320 h 211202"/>
                <a:gd name="connsiteX12" fmla="*/ 34146 w 127732"/>
                <a:gd name="connsiteY12" fmla="*/ 178320 h 211202"/>
                <a:gd name="connsiteX13" fmla="*/ 34146 w 127732"/>
                <a:gd name="connsiteY13" fmla="*/ 141645 h 211202"/>
                <a:gd name="connsiteX14" fmla="*/ 54381 w 127732"/>
                <a:gd name="connsiteY14" fmla="*/ 145439 h 211202"/>
                <a:gd name="connsiteX15" fmla="*/ 127733 w 127732"/>
                <a:gd name="connsiteY15" fmla="*/ 70822 h 211202"/>
                <a:gd name="connsiteX16" fmla="*/ 53117 w 127732"/>
                <a:gd name="connsiteY16" fmla="*/ 0 h 21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732" h="211202">
                  <a:moveTo>
                    <a:pt x="53117" y="116351"/>
                  </a:moveTo>
                  <a:cubicBezTo>
                    <a:pt x="45528" y="116351"/>
                    <a:pt x="40470" y="115086"/>
                    <a:pt x="35411" y="112557"/>
                  </a:cubicBezTo>
                  <a:lnTo>
                    <a:pt x="35411" y="30352"/>
                  </a:lnTo>
                  <a:cubicBezTo>
                    <a:pt x="40470" y="29088"/>
                    <a:pt x="44264" y="27823"/>
                    <a:pt x="51852" y="27823"/>
                  </a:cubicBezTo>
                  <a:cubicBezTo>
                    <a:pt x="74616" y="27823"/>
                    <a:pt x="92322" y="41735"/>
                    <a:pt x="92322" y="70822"/>
                  </a:cubicBezTo>
                  <a:cubicBezTo>
                    <a:pt x="91057" y="98645"/>
                    <a:pt x="77146" y="116351"/>
                    <a:pt x="53117" y="116351"/>
                  </a:cubicBezTo>
                  <a:moveTo>
                    <a:pt x="53117" y="0"/>
                  </a:moveTo>
                  <a:cubicBezTo>
                    <a:pt x="30352" y="0"/>
                    <a:pt x="13911" y="3794"/>
                    <a:pt x="0" y="8853"/>
                  </a:cubicBezTo>
                  <a:lnTo>
                    <a:pt x="0" y="211202"/>
                  </a:lnTo>
                  <a:lnTo>
                    <a:pt x="1265" y="211202"/>
                  </a:lnTo>
                  <a:cubicBezTo>
                    <a:pt x="20235" y="211202"/>
                    <a:pt x="34146" y="196026"/>
                    <a:pt x="34146" y="178320"/>
                  </a:cubicBezTo>
                  <a:lnTo>
                    <a:pt x="34146" y="178320"/>
                  </a:lnTo>
                  <a:lnTo>
                    <a:pt x="34146" y="178320"/>
                  </a:lnTo>
                  <a:lnTo>
                    <a:pt x="34146" y="141645"/>
                  </a:lnTo>
                  <a:cubicBezTo>
                    <a:pt x="40470" y="144174"/>
                    <a:pt x="46793" y="145439"/>
                    <a:pt x="54381" y="145439"/>
                  </a:cubicBezTo>
                  <a:cubicBezTo>
                    <a:pt x="96116" y="145439"/>
                    <a:pt x="127733" y="115086"/>
                    <a:pt x="127733" y="70822"/>
                  </a:cubicBezTo>
                  <a:cubicBezTo>
                    <a:pt x="127733" y="27823"/>
                    <a:pt x="102439" y="0"/>
                    <a:pt x="53117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80471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7" r:id="rId3"/>
    <p:sldLayoutId id="2147483678" r:id="rId4"/>
    <p:sldLayoutId id="2147483662" r:id="rId5"/>
    <p:sldLayoutId id="2147483661" r:id="rId6"/>
    <p:sldLayoutId id="2147483679" r:id="rId7"/>
  </p:sldLayoutIdLst>
  <p:transition spd="slow">
    <p:push dir="u"/>
  </p:transition>
  <p:hf hdr="0" ftr="0" dt="0"/>
  <p:txStyles>
    <p:titleStyle>
      <a:lvl1pPr algn="l" defTabSz="497937" rtl="0" eaLnBrk="1" latinLnBrk="0" hangingPunct="1">
        <a:lnSpc>
          <a:spcPts val="3485"/>
        </a:lnSpc>
        <a:spcBef>
          <a:spcPct val="0"/>
        </a:spcBef>
        <a:buNone/>
        <a:defRPr sz="3300" b="1" kern="1200">
          <a:solidFill>
            <a:srgbClr val="004276"/>
          </a:solidFill>
          <a:latin typeface="Calibri"/>
          <a:ea typeface="+mj-ea"/>
          <a:cs typeface="Calibri"/>
        </a:defRPr>
      </a:lvl1pPr>
    </p:titleStyle>
    <p:bodyStyle>
      <a:lvl1pPr marL="373452" indent="-373452" algn="l" defTabSz="497937" rtl="0" eaLnBrk="1" latinLnBrk="0" hangingPunct="1">
        <a:spcBef>
          <a:spcPct val="20000"/>
        </a:spcBef>
        <a:buFont typeface="Lucida Grande"/>
        <a:buChar char="-"/>
        <a:defRPr sz="1700" b="1" kern="1200">
          <a:solidFill>
            <a:srgbClr val="004276"/>
          </a:solidFill>
          <a:latin typeface="+mn-lt"/>
          <a:ea typeface="+mn-ea"/>
          <a:cs typeface="+mn-cs"/>
        </a:defRPr>
      </a:lvl1pPr>
      <a:lvl2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2pPr>
      <a:lvl3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3pPr>
      <a:lvl4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4pPr>
      <a:lvl5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5pPr>
      <a:lvl6pPr marL="2738651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6587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4524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2460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937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873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810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746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683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619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5556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3492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acquistinretepa.it/opencms/opencms/scheda_iniziativa.html?idIniziativa=88e572872569b15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cquistinretepa.it/opencms/opencms/chisiamo_strumenti_ME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acquistinretepa.it/opencms/opencms/scheda_iniziativa.html?idIniziativa=a3650b72ff192ef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cquistinretepa.it/opencms/opencms/chisiamo_strumenti_M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541630" y="3712194"/>
            <a:ext cx="7319919" cy="788517"/>
          </a:xfrm>
          <a:prstGeom prst="rect">
            <a:avLst/>
          </a:prstGeom>
        </p:spPr>
        <p:txBody>
          <a:bodyPr lIns="99587" tIns="49794" rIns="99587" bIns="49794">
            <a:normAutofit/>
          </a:bodyPr>
          <a:lstStyle>
            <a:lvl1pPr marL="0" marR="0" indent="0" algn="l" defTabSz="497937" rtl="0" eaLnBrk="1" fontAlgn="auto" latinLnBrk="0" hangingPunct="1">
              <a:lnSpc>
                <a:spcPts val="2396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2400" b="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97937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5873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3810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91746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89683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87619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85556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83492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5B6770"/>
              </a:solidFill>
            </a:endParaRPr>
          </a:p>
        </p:txBody>
      </p:sp>
      <p:sp>
        <p:nvSpPr>
          <p:cNvPr id="4" name="Segnaposto contenuto 18"/>
          <p:cNvSpPr txBox="1">
            <a:spLocks/>
          </p:cNvSpPr>
          <p:nvPr/>
        </p:nvSpPr>
        <p:spPr>
          <a:xfrm>
            <a:off x="2541630" y="2628503"/>
            <a:ext cx="7304087" cy="919237"/>
          </a:xfrm>
          <a:prstGeom prst="rect">
            <a:avLst/>
          </a:prstGeom>
        </p:spPr>
        <p:txBody>
          <a:bodyPr/>
          <a:lstStyle>
            <a:lvl1pPr marL="0" indent="0" algn="l" defTabSz="497937" rtl="0" eaLnBrk="1" latinLnBrk="0" hangingPunct="1">
              <a:lnSpc>
                <a:spcPts val="3000"/>
              </a:lnSpc>
              <a:spcBef>
                <a:spcPct val="20000"/>
              </a:spcBef>
              <a:buFont typeface="Lucida Grande"/>
              <a:buNone/>
              <a:defRPr sz="2800" b="1" kern="1200" baseline="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738651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6587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4524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2460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rgbClr val="5B6770"/>
                </a:solidFill>
              </a:rPr>
              <a:t>L’offerta </a:t>
            </a:r>
            <a:r>
              <a:rPr lang="it-IT" dirty="0" err="1" smtClean="0">
                <a:solidFill>
                  <a:srgbClr val="5B6770"/>
                </a:solidFill>
              </a:rPr>
              <a:t>Mepa</a:t>
            </a:r>
            <a:r>
              <a:rPr lang="it-IT" dirty="0" smtClean="0">
                <a:solidFill>
                  <a:srgbClr val="5B6770"/>
                </a:solidFill>
              </a:rPr>
              <a:t> per beni e servizi</a:t>
            </a:r>
            <a:endParaRPr lang="it-IT" dirty="0">
              <a:solidFill>
                <a:srgbClr val="5B6770"/>
              </a:solidFill>
            </a:endParaRPr>
          </a:p>
          <a:p>
            <a:endParaRPr lang="it-IT" sz="2400" dirty="0" smtClean="0">
              <a:solidFill>
                <a:srgbClr val="5B6770"/>
              </a:solidFill>
            </a:endParaRPr>
          </a:p>
          <a:p>
            <a:r>
              <a:rPr lang="it-IT" sz="2400" dirty="0" smtClean="0">
                <a:solidFill>
                  <a:srgbClr val="5B6770"/>
                </a:solidFill>
              </a:rPr>
              <a:t>Schede </a:t>
            </a:r>
            <a:r>
              <a:rPr lang="it-IT" sz="2400" dirty="0">
                <a:solidFill>
                  <a:srgbClr val="5B6770"/>
                </a:solidFill>
              </a:rPr>
              <a:t>iniziative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84" y="6300911"/>
            <a:ext cx="648072" cy="54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3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ella 39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000" y="1620000"/>
          <a:ext cx="9920948" cy="50095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22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0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127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Macrocategorie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Modalità d’acquisto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724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Apparecchiature elettromedicali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assistenza, manutenzione e riparazione di apparecchiature elettromedicali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635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Arredi per interni ed esterni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manutenzione arredi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Attrezzature per il rilevamento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Attrezzature per il rilevamento assistenza, manutenzione e riparazione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46628"/>
                  </a:ext>
                </a:extLst>
              </a:tr>
              <a:tr h="17818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Attrezzature sportive, musicali e ricreative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assistenza, manutenzione e riparazione di attrezzature sportive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assistenza, manutenzione e riparazione di attrezzature musicali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928779"/>
                  </a:ext>
                </a:extLst>
              </a:tr>
              <a:tr h="133635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Audio, foto, video e luci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Audio, foto, video e luci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904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Buoni pasto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Buoni pasto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376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Cimiteriali e funebri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Conduzione e manutenzione degli impianti di illuminazione votiva cimiteriale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Custodia cimiteriale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Manutenzione dei campi di inumazione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Operazioni</a:t>
                      </a:r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cimiteriali</a:t>
                      </a:r>
                      <a:endParaRPr lang="it-IT" sz="1000" b="0" kern="1200" dirty="0" smtClean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assistenza, manutenzione e riparazione di attrezzature cimiteriali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299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Computer, </a:t>
                      </a:r>
                      <a:r>
                        <a:rPr lang="it-IT" sz="1050" b="1" kern="1200" dirty="0" err="1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tablet</a:t>
                      </a: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componenti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PC, periferiche e accessori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043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Dispositivi e sistemi di comunicazione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Infrastrutture ICT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333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Fotografia, ottica, audio e video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Fotografia, ottica, audio e video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334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Gestione eventi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allestimento spazi per eventi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Servizio di organizzazione e gestione integrata eventi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Servizio di realizzazione spettacoli pirotecnici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759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Gestione rifiuti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gestione dei rifiuti speciali non pericolosi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gestione dei rifiuti speciali pericolosi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9442663"/>
                  </a:ext>
                </a:extLst>
              </a:tr>
            </a:tbl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B04BED89-408F-41D4-BE15-FB7CAD96B1B7}"/>
              </a:ext>
            </a:extLst>
          </p:cNvPr>
          <p:cNvGrpSpPr/>
          <p:nvPr/>
        </p:nvGrpSpPr>
        <p:grpSpPr>
          <a:xfrm>
            <a:off x="360000" y="900311"/>
            <a:ext cx="2872026" cy="584775"/>
            <a:chOff x="494605" y="900311"/>
            <a:chExt cx="2872026" cy="584775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494605" y="900311"/>
              <a:ext cx="92780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131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7586D21-BA75-42A3-827F-342EA1B5BA97}"/>
                </a:ext>
              </a:extLst>
            </p:cNvPr>
            <p:cNvSpPr txBox="1"/>
            <p:nvPr/>
          </p:nvSpPr>
          <p:spPr>
            <a:xfrm>
              <a:off x="1422415" y="1149810"/>
              <a:ext cx="194421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rgbClr val="404040"/>
                  </a:solidFill>
                  <a:latin typeface="+mn-lt"/>
                </a:rPr>
                <a:t>MERCEOLOGICHE</a:t>
              </a:r>
              <a:endParaRPr lang="it-IT" sz="1000" b="1" dirty="0"/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1180279" y="1172497"/>
              <a:ext cx="188236" cy="200846"/>
              <a:chOff x="3060700" y="4723156"/>
              <a:chExt cx="1401951" cy="1495873"/>
            </a:xfrm>
          </p:grpSpPr>
          <p:sp>
            <p:nvSpPr>
              <p:cNvPr id="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pic>
        <p:nvPicPr>
          <p:cNvPr id="3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34" y="198043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34" y="364702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34" y="300335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34" y="335063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34" y="426334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34" y="483023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9E96EBE3-CA19-469B-BE5B-F7934240002A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37" name="Picture 14" descr="Anteprima immagine">
            <a:extLst>
              <a:ext uri="{FF2B5EF4-FFF2-40B4-BE49-F238E27FC236}">
                <a16:creationId xmlns:a16="http://schemas.microsoft.com/office/drawing/2014/main" id="{FC03AA25-A19A-4C71-8515-4661DACCB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C6A692DD-2237-43B2-921F-D13E8F4E5383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2" name="Picture 8" descr="Anteprima immagine">
            <a:extLst>
              <a:ext uri="{FF2B5EF4-FFF2-40B4-BE49-F238E27FC236}">
                <a16:creationId xmlns:a16="http://schemas.microsoft.com/office/drawing/2014/main" id="{8868CE23-CBF2-442D-9DED-E49C344F2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C69AFB84-4277-48D1-973A-EAAD0CED34A5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4" name="Picture 4">
            <a:extLst>
              <a:ext uri="{FF2B5EF4-FFF2-40B4-BE49-F238E27FC236}">
                <a16:creationId xmlns:a16="http://schemas.microsoft.com/office/drawing/2014/main" id="{F7BDA13D-366F-4037-B183-E44DF1FDE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1A85F2F4-2853-4355-8150-E69EB3D6240D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6" name="Picture 10" descr="Anteprima immagine">
            <a:extLst>
              <a:ext uri="{FF2B5EF4-FFF2-40B4-BE49-F238E27FC236}">
                <a16:creationId xmlns:a16="http://schemas.microsoft.com/office/drawing/2014/main" id="{B4BCB00C-E9DC-421E-B15A-E91234FC3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030C8CB5-E3AE-4708-8950-899F4C204F5F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18" descr="Anteprima immagine">
            <a:extLst>
              <a:ext uri="{FF2B5EF4-FFF2-40B4-BE49-F238E27FC236}">
                <a16:creationId xmlns:a16="http://schemas.microsoft.com/office/drawing/2014/main" id="{5BFFA92C-B2AE-4580-A7AE-C1E1E0023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47B5AC31-AA5A-4526-B3E9-B7944651236A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12" descr="Anteprima immagine">
            <a:extLst>
              <a:ext uri="{FF2B5EF4-FFF2-40B4-BE49-F238E27FC236}">
                <a16:creationId xmlns:a16="http://schemas.microsoft.com/office/drawing/2014/main" id="{1167874A-8E3A-4E5B-9885-5C2CD6E52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1DAA228A-1950-4C3B-AB9D-23B70D5BE3E9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16" descr="Anteprima immagine">
            <a:extLst>
              <a:ext uri="{FF2B5EF4-FFF2-40B4-BE49-F238E27FC236}">
                <a16:creationId xmlns:a16="http://schemas.microsoft.com/office/drawing/2014/main" id="{22D61E75-51D0-4751-BDF6-417C67052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8F0A0354-A431-4546-8A43-89AE9F942077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34" y="232145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34" y="262638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34" y="542411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34" y="511679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34" y="586886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34" y="633481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839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ella 39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000" y="1620000"/>
          <a:ext cx="9920948" cy="4966087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22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0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127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8781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Macrocategorie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Modalità d’acquisto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407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Informazione, comunicazione e marketing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Accesso banche dati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Marketing, comunicazione, pubblicità, social media, ricerche di mercato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Rassegna stampa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430544"/>
                  </a:ext>
                </a:extLst>
              </a:tr>
              <a:tr h="221574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Lavanderia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lavanderia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439709"/>
                  </a:ext>
                </a:extLst>
              </a:tr>
              <a:tr h="221574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Logistica, facchinaggio, movimentazione merci e magazzino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gestione degli archivi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facchinaggio interno movimentazione merci e magazzino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trasloco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685447"/>
                  </a:ext>
                </a:extLst>
              </a:tr>
              <a:tr h="274936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Macchine per ufficio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Macchine per ufficio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16734"/>
                  </a:ext>
                </a:extLst>
              </a:tr>
              <a:tr h="376683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Manutenzione e riparazione impianti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antincendio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elettrici e speciali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elevatori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termoidraulici e di condizionamento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782565"/>
                  </a:ext>
                </a:extLst>
              </a:tr>
              <a:tr h="376683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Mezzi di trasporto e parti di ricambio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Natanti, accessori e parti di ricambio assistenza, manutenzione e riparazione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Veicoli attrezzature accessori e parti di ricambio assistenza manutenzione riparazione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Velivoli, accessori, parti di ricambio assistenza manutenzione e riparazione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38804"/>
                  </a:ext>
                </a:extLst>
              </a:tr>
              <a:tr h="376683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Monitoraggio ambientale e sanitario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monitoraggio ambientale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monitoraggio dell'inquinamento acustico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monitoraggio e validazione per le strutture sanitarie e di ricerca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800871"/>
                  </a:ext>
                </a:extLst>
              </a:tr>
              <a:tr h="376683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Organizzazione viaggi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organizzazione viaggi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957485"/>
                  </a:ext>
                </a:extLst>
              </a:tr>
              <a:tr h="376683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Pulizia delle strade e servizi invernali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Pulizia delle strade e servizi invernali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887381"/>
                  </a:ext>
                </a:extLst>
              </a:tr>
            </a:tbl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13207C3B-D242-427B-88C0-DA12B8AA63AE}"/>
              </a:ext>
            </a:extLst>
          </p:cNvPr>
          <p:cNvGrpSpPr/>
          <p:nvPr/>
        </p:nvGrpSpPr>
        <p:grpSpPr>
          <a:xfrm>
            <a:off x="360000" y="900311"/>
            <a:ext cx="2872026" cy="584775"/>
            <a:chOff x="494605" y="900311"/>
            <a:chExt cx="2872026" cy="584775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494605" y="900311"/>
              <a:ext cx="92780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131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7586D21-BA75-42A3-827F-342EA1B5BA97}"/>
                </a:ext>
              </a:extLst>
            </p:cNvPr>
            <p:cNvSpPr txBox="1"/>
            <p:nvPr/>
          </p:nvSpPr>
          <p:spPr>
            <a:xfrm>
              <a:off x="1422415" y="1149810"/>
              <a:ext cx="194421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rgbClr val="404040"/>
                  </a:solidFill>
                  <a:latin typeface="+mn-lt"/>
                </a:rPr>
                <a:t>MERCEOLOGICHE</a:t>
              </a:r>
              <a:endParaRPr lang="it-IT" sz="1000" b="1" dirty="0"/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1180279" y="1172497"/>
              <a:ext cx="188236" cy="200846"/>
              <a:chOff x="3060700" y="4723156"/>
              <a:chExt cx="1401951" cy="1495873"/>
            </a:xfrm>
          </p:grpSpPr>
          <p:sp>
            <p:nvSpPr>
              <p:cNvPr id="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pic>
        <p:nvPicPr>
          <p:cNvPr id="3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78" y="208846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78" y="541501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78" y="306055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78" y="482476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78" y="629984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154647A1-DE46-4594-8628-92A16832C4C3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36" name="Picture 14" descr="Anteprima immagine">
            <a:extLst>
              <a:ext uri="{FF2B5EF4-FFF2-40B4-BE49-F238E27FC236}">
                <a16:creationId xmlns:a16="http://schemas.microsoft.com/office/drawing/2014/main" id="{A8D3BA48-40CA-4E54-96FA-ACB6A2E86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7AA7489E-41B8-4943-B774-9D5B3D1D3AB5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1" name="Picture 8" descr="Anteprima immagine">
            <a:extLst>
              <a:ext uri="{FF2B5EF4-FFF2-40B4-BE49-F238E27FC236}">
                <a16:creationId xmlns:a16="http://schemas.microsoft.com/office/drawing/2014/main" id="{4FF826BE-489C-4431-8D83-04AF627B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C4125430-30AE-4AC2-AE39-F29AD8905FEA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3" name="Picture 4">
            <a:extLst>
              <a:ext uri="{FF2B5EF4-FFF2-40B4-BE49-F238E27FC236}">
                <a16:creationId xmlns:a16="http://schemas.microsoft.com/office/drawing/2014/main" id="{CDA3FA2F-9DD7-4442-862B-0FA723FE9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CFDC6D74-1B27-41FC-BB45-6D8D1AB20B05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5" name="Picture 10" descr="Anteprima immagine">
            <a:extLst>
              <a:ext uri="{FF2B5EF4-FFF2-40B4-BE49-F238E27FC236}">
                <a16:creationId xmlns:a16="http://schemas.microsoft.com/office/drawing/2014/main" id="{6D41D8CA-A1A8-4DC6-88E6-A60D83230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FAAA0BAC-ADD3-4FC2-AF06-21E501C91D32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7" name="Picture 18" descr="Anteprima immagine">
            <a:extLst>
              <a:ext uri="{FF2B5EF4-FFF2-40B4-BE49-F238E27FC236}">
                <a16:creationId xmlns:a16="http://schemas.microsoft.com/office/drawing/2014/main" id="{6628652A-40AE-4C04-A349-8BACC8D88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AC125CF3-240A-4637-985C-EFEEC65DAC33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9" name="Picture 12" descr="Anteprima immagine">
            <a:extLst>
              <a:ext uri="{FF2B5EF4-FFF2-40B4-BE49-F238E27FC236}">
                <a16:creationId xmlns:a16="http://schemas.microsoft.com/office/drawing/2014/main" id="{74B7ABBA-A3B1-4DF7-8EFE-368AB9467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292EC052-9CC5-4729-A214-C52FC87ECC39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1" name="Picture 16" descr="Anteprima immagine">
            <a:extLst>
              <a:ext uri="{FF2B5EF4-FFF2-40B4-BE49-F238E27FC236}">
                <a16:creationId xmlns:a16="http://schemas.microsoft.com/office/drawing/2014/main" id="{22235658-CC11-4D3A-B9A2-AF61F565A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46B9095B-CDF4-46C1-B135-490E7AA24EDA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78" y="258232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78" y="353877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78" y="410304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78" y="587876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976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ella 33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000" y="1620000"/>
          <a:ext cx="9920948" cy="48178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22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Macrocategorie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Modalità d’acquisto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203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Pulizia immobili, disinfestazione e sanificazione impianti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disinfestazione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pulizia degli immobili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sanificazione impianti 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aeraulici</a:t>
                      </a:r>
                      <a:endParaRPr lang="it-IT" sz="1000" b="0" kern="1200" dirty="0" smtClean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Servizio di spurgo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459473"/>
                  </a:ext>
                </a:extLst>
              </a:tr>
              <a:tr h="176313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Ricerca, selezione e gestione del personale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Gestione delle procedure concorsuali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Ricerca e selezione del personale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Somministrazione di lavoro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096120"/>
                  </a:ext>
                </a:extLst>
              </a:tr>
              <a:tr h="311203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Ristorazione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Ristorazione collettiva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Servizio di catering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Servizio di gestione bar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Servizio di gestione distributori automatici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Servizio di ristorazione a bordo di mezzi di trasporto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505283"/>
                  </a:ext>
                </a:extLst>
              </a:tr>
              <a:tr h="18305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Server e networking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Apparati di rete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Apparati per 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storage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area network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Server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Sistemi integrati e infrastrutture convergenti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Storage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264649"/>
                  </a:ext>
                </a:extLst>
              </a:tr>
              <a:tr h="311203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amministrativi per gli immobili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amministrazione degli immobili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mediazione immobiliare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51568"/>
                  </a:ext>
                </a:extLst>
              </a:tr>
              <a:tr h="176313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</a:t>
                      </a: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bancari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pagamento e carte di credito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tesoreria e/o cassa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741101"/>
                  </a:ext>
                </a:extLst>
              </a:tr>
              <a:tr h="24375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commerciali vari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Servizio di traduzione e/o interpretariato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Servizio di trascrizione e/o 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resocontazione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476975"/>
                  </a:ext>
                </a:extLst>
              </a:tr>
              <a:tr h="311203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formazione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formazione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904285"/>
                  </a:ext>
                </a:extLst>
              </a:tr>
            </a:tbl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928D9081-A99A-4E4F-860C-2F774ABE48AD}"/>
              </a:ext>
            </a:extLst>
          </p:cNvPr>
          <p:cNvGrpSpPr/>
          <p:nvPr/>
        </p:nvGrpSpPr>
        <p:grpSpPr>
          <a:xfrm>
            <a:off x="360000" y="900311"/>
            <a:ext cx="2872026" cy="584775"/>
            <a:chOff x="494605" y="900311"/>
            <a:chExt cx="2872026" cy="584775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494605" y="900311"/>
              <a:ext cx="92780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131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7586D21-BA75-42A3-827F-342EA1B5BA97}"/>
                </a:ext>
              </a:extLst>
            </p:cNvPr>
            <p:cNvSpPr txBox="1"/>
            <p:nvPr/>
          </p:nvSpPr>
          <p:spPr>
            <a:xfrm>
              <a:off x="1422415" y="1149810"/>
              <a:ext cx="194421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rgbClr val="404040"/>
                  </a:solidFill>
                  <a:latin typeface="+mn-lt"/>
                </a:rPr>
                <a:t>MERCEOLOGICHE</a:t>
              </a:r>
              <a:endParaRPr lang="it-IT" sz="1000" b="1" dirty="0"/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1180279" y="1172497"/>
              <a:ext cx="188236" cy="200846"/>
              <a:chOff x="3060700" y="4723156"/>
              <a:chExt cx="1401951" cy="1495873"/>
            </a:xfrm>
          </p:grpSpPr>
          <p:sp>
            <p:nvSpPr>
              <p:cNvPr id="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pic>
        <p:nvPicPr>
          <p:cNvPr id="3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215928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493150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433581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534679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276487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345661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576087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615689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3667F22-2711-4038-9998-17C8063805F1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3" name="Picture 14" descr="Anteprima immagine">
            <a:extLst>
              <a:ext uri="{FF2B5EF4-FFF2-40B4-BE49-F238E27FC236}">
                <a16:creationId xmlns:a16="http://schemas.microsoft.com/office/drawing/2014/main" id="{32369972-782C-4CFD-9805-BFCEF6FF8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3E6C5CB4-6B08-4714-BDED-975BCAA0E8A4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5" name="Picture 8" descr="Anteprima immagine">
            <a:extLst>
              <a:ext uri="{FF2B5EF4-FFF2-40B4-BE49-F238E27FC236}">
                <a16:creationId xmlns:a16="http://schemas.microsoft.com/office/drawing/2014/main" id="{07358B66-E839-405C-A6BB-B798BA216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CA17DBE1-E95C-479F-B622-99A774FA89F9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7" name="Picture 4">
            <a:extLst>
              <a:ext uri="{FF2B5EF4-FFF2-40B4-BE49-F238E27FC236}">
                <a16:creationId xmlns:a16="http://schemas.microsoft.com/office/drawing/2014/main" id="{DE535595-094B-4CDF-A07B-D635FECF9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B84B393-8416-4920-A63D-D05D3FC22672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9" name="Picture 10" descr="Anteprima immagine">
            <a:extLst>
              <a:ext uri="{FF2B5EF4-FFF2-40B4-BE49-F238E27FC236}">
                <a16:creationId xmlns:a16="http://schemas.microsoft.com/office/drawing/2014/main" id="{B89DFC59-154F-48E9-84DC-2A95877BE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0373DF0D-6524-49BC-8C0B-35F56B0C0852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1" name="Picture 18" descr="Anteprima immagine">
            <a:extLst>
              <a:ext uri="{FF2B5EF4-FFF2-40B4-BE49-F238E27FC236}">
                <a16:creationId xmlns:a16="http://schemas.microsoft.com/office/drawing/2014/main" id="{0B5A82ED-B9B6-4B53-8B41-48FC2A97C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D745A415-42B8-47CE-815C-9D80BB644377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12" descr="Anteprima immagine">
            <a:extLst>
              <a:ext uri="{FF2B5EF4-FFF2-40B4-BE49-F238E27FC236}">
                <a16:creationId xmlns:a16="http://schemas.microsoft.com/office/drawing/2014/main" id="{5048A4FF-B186-46F2-BC52-2142DB47B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57FABE37-D3D2-4DAD-9986-9D41A39B5F54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5" name="Picture 16" descr="Anteprima immagine">
            <a:extLst>
              <a:ext uri="{FF2B5EF4-FFF2-40B4-BE49-F238E27FC236}">
                <a16:creationId xmlns:a16="http://schemas.microsoft.com/office/drawing/2014/main" id="{4509FBAB-F8E6-4441-832B-BB2DC4C7C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39A30F5A-F4C1-48C0-88C8-F2C8A2F5136A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373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ella 33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000" y="1620000"/>
          <a:ext cx="9920948" cy="52553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22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Macrocategorie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Modalità d’acquisto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mobilità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Noleggio con conducente (escluso uso sanitario)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Noleggio senza conducente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Sharing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mobility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459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riscossione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riscossione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096120"/>
                  </a:ext>
                </a:extLst>
              </a:tr>
              <a:tr h="206734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</a:t>
                      </a: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Firma elettronica qualificata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Interazione telematica con l'utenza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PEC Posta Elettronica Certificata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cloud</a:t>
                      </a:r>
                      <a:endParaRPr lang="it-IT" sz="1000" b="0" kern="1200" dirty="0" smtClean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Supporto e consulenza in ambito ICT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internet TV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manutenzione, assistenza tecnica e gestione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management, digitalizzazione e gestione documentale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505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per la gestione dell'energia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Bill Audit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censimento di livello I degli impianti di illuminazione pubblica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certificazione energetica (APE)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diagnosi energetica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264649"/>
                  </a:ext>
                </a:extLst>
              </a:tr>
              <a:tr h="41346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</a:t>
                      </a: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postali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postali di raccolta e recapito degli invii postali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a monte e a valle del recapito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51568"/>
                  </a:ext>
                </a:extLst>
              </a:tr>
              <a:tr h="41346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</a:t>
                      </a:r>
                    </a:p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b="1" i="1" kern="1200" dirty="0" smtClean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b="1" i="1" kern="1200" dirty="0" smtClean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b="1" i="1" kern="1200" dirty="0" smtClean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b="1" i="1" kern="1200" dirty="0" smtClean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b="1" i="1" kern="1200" dirty="0" smtClean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b="1" i="1" kern="1200" dirty="0" smtClean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b="1" i="1" kern="1200" dirty="0" smtClean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marR="0" lvl="0" indent="0" algn="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(continua)</a:t>
                      </a:r>
                      <a:endParaRPr lang="it-IT" sz="1050" b="0" i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al patrimonio culturale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architettonici e affini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attuariali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collaudo di opere di ingegneria civile e industriale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consulenza del lavoro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coordinamento della sicurezza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di consulenza ingegneristica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di ingegneria e di catasto stradale e della segnaletica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di ingegneria informatica e telecomunicazioni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di progettazione di opere di ingegneria civile e industriale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33089"/>
                  </a:ext>
                </a:extLst>
              </a:tr>
            </a:tbl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972601CA-61DF-4C6B-BE5E-F9FB508F7186}"/>
              </a:ext>
            </a:extLst>
          </p:cNvPr>
          <p:cNvGrpSpPr/>
          <p:nvPr/>
        </p:nvGrpSpPr>
        <p:grpSpPr>
          <a:xfrm>
            <a:off x="360000" y="900311"/>
            <a:ext cx="2872026" cy="584775"/>
            <a:chOff x="494605" y="900311"/>
            <a:chExt cx="2872026" cy="584775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494605" y="900311"/>
              <a:ext cx="92780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131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7586D21-BA75-42A3-827F-342EA1B5BA97}"/>
                </a:ext>
              </a:extLst>
            </p:cNvPr>
            <p:cNvSpPr txBox="1"/>
            <p:nvPr/>
          </p:nvSpPr>
          <p:spPr>
            <a:xfrm>
              <a:off x="1422415" y="1149810"/>
              <a:ext cx="194421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rgbClr val="404040"/>
                  </a:solidFill>
                  <a:latin typeface="+mn-lt"/>
                </a:rPr>
                <a:t>MERCEOLOGICHE</a:t>
              </a:r>
              <a:endParaRPr lang="it-IT" sz="1000" b="1" dirty="0"/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1180279" y="1172497"/>
              <a:ext cx="188236" cy="200846"/>
              <a:chOff x="3060700" y="4723156"/>
              <a:chExt cx="1401951" cy="1495873"/>
            </a:xfrm>
          </p:grpSpPr>
          <p:sp>
            <p:nvSpPr>
              <p:cNvPr id="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pic>
        <p:nvPicPr>
          <p:cNvPr id="3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206455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439271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254649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338624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494545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2CCC111-3CC6-45DD-82F4-29F45EBEB14F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39" name="Picture 14" descr="Anteprima immagine">
            <a:extLst>
              <a:ext uri="{FF2B5EF4-FFF2-40B4-BE49-F238E27FC236}">
                <a16:creationId xmlns:a16="http://schemas.microsoft.com/office/drawing/2014/main" id="{3A71CB66-6DF3-4A72-91BD-956FEB537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09280E9C-DDE2-4FA3-920A-B0134902D8DB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2" name="Picture 8" descr="Anteprima immagine">
            <a:extLst>
              <a:ext uri="{FF2B5EF4-FFF2-40B4-BE49-F238E27FC236}">
                <a16:creationId xmlns:a16="http://schemas.microsoft.com/office/drawing/2014/main" id="{E3C00E50-0A90-4872-9F98-2E73B0A5D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4CF325C9-5199-4159-9C2F-BB3485AA0073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4" name="Picture 4">
            <a:extLst>
              <a:ext uri="{FF2B5EF4-FFF2-40B4-BE49-F238E27FC236}">
                <a16:creationId xmlns:a16="http://schemas.microsoft.com/office/drawing/2014/main" id="{5D4F549F-D3DD-4AFD-8C25-0C75FC690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B9290155-AF64-44FF-AE60-3E2AAE4B6435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6" name="Picture 10" descr="Anteprima immagine">
            <a:extLst>
              <a:ext uri="{FF2B5EF4-FFF2-40B4-BE49-F238E27FC236}">
                <a16:creationId xmlns:a16="http://schemas.microsoft.com/office/drawing/2014/main" id="{1AF7BDCE-A9AD-443D-9289-3973B4149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9BD08182-749E-400B-8D27-1CAE6EB77E07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18" descr="Anteprima immagine">
            <a:extLst>
              <a:ext uri="{FF2B5EF4-FFF2-40B4-BE49-F238E27FC236}">
                <a16:creationId xmlns:a16="http://schemas.microsoft.com/office/drawing/2014/main" id="{093CD48D-BCCC-4E9B-BC18-F88A3A452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D6F2A20D-5D09-483B-A752-616E43EFE29A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12" descr="Anteprima immagine">
            <a:extLst>
              <a:ext uri="{FF2B5EF4-FFF2-40B4-BE49-F238E27FC236}">
                <a16:creationId xmlns:a16="http://schemas.microsoft.com/office/drawing/2014/main" id="{0E16442F-0C42-4F9C-AC0F-98ABDEC40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E9F9B8DF-3465-4B56-AEC8-A69022D9ACBE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16" descr="Anteprima immagine">
            <a:extLst>
              <a:ext uri="{FF2B5EF4-FFF2-40B4-BE49-F238E27FC236}">
                <a16:creationId xmlns:a16="http://schemas.microsoft.com/office/drawing/2014/main" id="{3F67AC8D-DF5A-4A36-939A-4D71F1095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3C75DB3E-303F-496C-9569-C91CF11A7CD2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598405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93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ella 33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000" y="1620001"/>
          <a:ext cx="9920948" cy="5216454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252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0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127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Macrocategorie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Modalità d’acquisto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(continua)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di verifica della progettazione di opere di ingegneria civile e industriale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di verifica dei modelli BIM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di urbanistica e architettura paesaggistica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direzione dei lavori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fiscali</a:t>
                      </a:r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tributari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legali e normativi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naturalistici, paesaggistici e forestali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per il restauro architettonico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revisori legali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tecnici di architettura, ingegneria, pianificazione e paesaggio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vulnerabilità sismica opere ingegneria civile e monitoraggio strutturale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459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sanitari tecnici e professionali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infermieristici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sorveglianza sanitaria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096120"/>
                  </a:ext>
                </a:extLst>
              </a:tr>
              <a:tr h="303361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sociali e di welfare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canili, 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gattili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per altri animali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teleassistenza, telecontrollo e/o telesoccorso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welfare aziendale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welfare sociale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sociali vari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505283"/>
                  </a:ext>
                </a:extLst>
              </a:tr>
              <a:tr h="37295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Sicurezza informatica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Sicurezza informatica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264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Sistemi specializzati e integrati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Enterprise &amp; 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Specialized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System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51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Software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Licenze software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663217"/>
                  </a:ext>
                </a:extLst>
              </a:tr>
              <a:tr h="433374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Soluzioni integrate per la scuola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Soluzioni integrate per la scuola digitale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585230"/>
                  </a:ext>
                </a:extLst>
              </a:tr>
            </a:tbl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EEA4F311-4CDB-432D-9D64-95836FBB79F8}"/>
              </a:ext>
            </a:extLst>
          </p:cNvPr>
          <p:cNvGrpSpPr/>
          <p:nvPr/>
        </p:nvGrpSpPr>
        <p:grpSpPr>
          <a:xfrm>
            <a:off x="360000" y="900311"/>
            <a:ext cx="2872026" cy="584775"/>
            <a:chOff x="494605" y="900311"/>
            <a:chExt cx="2872026" cy="584775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494605" y="900311"/>
              <a:ext cx="92780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131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7586D21-BA75-42A3-827F-342EA1B5BA97}"/>
                </a:ext>
              </a:extLst>
            </p:cNvPr>
            <p:cNvSpPr txBox="1"/>
            <p:nvPr/>
          </p:nvSpPr>
          <p:spPr>
            <a:xfrm>
              <a:off x="1422415" y="1149810"/>
              <a:ext cx="194421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rgbClr val="404040"/>
                  </a:solidFill>
                  <a:latin typeface="+mn-lt"/>
                </a:rPr>
                <a:t>MERCEOLOGICHE</a:t>
              </a:r>
              <a:endParaRPr lang="it-IT" sz="1000" b="1" dirty="0"/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1180279" y="1172497"/>
              <a:ext cx="188236" cy="200846"/>
              <a:chOff x="3060700" y="4723156"/>
              <a:chExt cx="1401951" cy="1495873"/>
            </a:xfrm>
          </p:grpSpPr>
          <p:sp>
            <p:nvSpPr>
              <p:cNvPr id="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pic>
        <p:nvPicPr>
          <p:cNvPr id="3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752" y="282124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752" y="403771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752" y="529279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752" y="468075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D6D5FE8C-22BA-45E8-8476-E78936A45B1B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2" name="Picture 14" descr="Anteprima immagine">
            <a:extLst>
              <a:ext uri="{FF2B5EF4-FFF2-40B4-BE49-F238E27FC236}">
                <a16:creationId xmlns:a16="http://schemas.microsoft.com/office/drawing/2014/main" id="{6DEF4A66-017E-4735-BA4D-A2B1508E1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1AD5B885-098E-4C03-BEBF-10F542CB5B23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4" name="Picture 8" descr="Anteprima immagine">
            <a:extLst>
              <a:ext uri="{FF2B5EF4-FFF2-40B4-BE49-F238E27FC236}">
                <a16:creationId xmlns:a16="http://schemas.microsoft.com/office/drawing/2014/main" id="{73A4A058-9667-4709-B677-5F01E7B53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953A4DBC-24E8-4D21-BEE4-7B5FB52A4327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6" name="Picture 4">
            <a:extLst>
              <a:ext uri="{FF2B5EF4-FFF2-40B4-BE49-F238E27FC236}">
                <a16:creationId xmlns:a16="http://schemas.microsoft.com/office/drawing/2014/main" id="{41A81645-5E83-46D3-89A2-1BF6D48DB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4173544B-0319-496A-B06A-76B704869769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10" descr="Anteprima immagine">
            <a:extLst>
              <a:ext uri="{FF2B5EF4-FFF2-40B4-BE49-F238E27FC236}">
                <a16:creationId xmlns:a16="http://schemas.microsoft.com/office/drawing/2014/main" id="{9710596E-E60A-4F3A-A16E-DA879DA49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33C92D07-812B-4BC0-B39E-D2FFF11B026E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18" descr="Anteprima immagine">
            <a:extLst>
              <a:ext uri="{FF2B5EF4-FFF2-40B4-BE49-F238E27FC236}">
                <a16:creationId xmlns:a16="http://schemas.microsoft.com/office/drawing/2014/main" id="{CB7F094A-0C38-44C1-9614-2C727DEAE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AF91B24B-C082-4225-8F0E-70A962284833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12" descr="Anteprima immagine">
            <a:extLst>
              <a:ext uri="{FF2B5EF4-FFF2-40B4-BE49-F238E27FC236}">
                <a16:creationId xmlns:a16="http://schemas.microsoft.com/office/drawing/2014/main" id="{96DC26AF-F22D-4E50-8C79-642DF7A0C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3D48FFC2-8739-4D8A-91CF-4A7176707FB8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6" descr="Anteprima immagine">
            <a:extLst>
              <a:ext uri="{FF2B5EF4-FFF2-40B4-BE49-F238E27FC236}">
                <a16:creationId xmlns:a16="http://schemas.microsoft.com/office/drawing/2014/main" id="{927AF4FE-B4B0-4200-8733-582C394AE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229A539B-1740-40F0-A531-FE798ED881FE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752" y="610393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752" y="573866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752" y="652278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300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ella 33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000" y="1620001"/>
          <a:ext cx="9920948" cy="499219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22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Macrocategorie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Modalità d’acquisto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543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Stampa e grafica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stampa e grafica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459473"/>
                  </a:ext>
                </a:extLst>
              </a:tr>
              <a:tr h="227374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Strumenti, attrezzature e materiale da laboratorio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assistenza, manutenzione e riparazione di apparecchiature di misurazione collaudo e prova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096120"/>
                  </a:ext>
                </a:extLst>
              </a:tr>
              <a:tr h="470316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Supporto specialistico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 supporto specialistico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505283"/>
                  </a:ext>
                </a:extLst>
              </a:tr>
              <a:tr h="218997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Telefonia e connettività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telefonia e connettività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264649"/>
                  </a:ext>
                </a:extLst>
              </a:tr>
              <a:tr h="227374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Valutazione della conformità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certificazione dei sistemi di gestione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ispezione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Taratura di strumenti di misurazione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 di laboratorio esecuzione e certificazione prove su materiali costruzione terre e rocce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 di laboratorio esclusa esecuzione e certificazione prove su materiali costruzione terre e rocce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Verifiche periodiche delle attrezzature di lavoro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Verifica su impianti elettrici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Verifica su impianti elevatori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51568"/>
                  </a:ext>
                </a:extLst>
              </a:tr>
              <a:tr h="470316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Verde, vivaismo e produzioni agricole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manutenzione del verde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663217"/>
                  </a:ext>
                </a:extLst>
              </a:tr>
              <a:tr h="227374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Videosorveglianza, controllo accessi e antintrusione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Videosorveglianza, controllo accessi e antintrusione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585230"/>
                  </a:ext>
                </a:extLst>
              </a:tr>
              <a:tr h="218997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Vigilanza, videosorveglianza e accoglienza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accoglienza e portierato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vigilanza antincendio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vigilanza attiva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396937"/>
                  </a:ext>
                </a:extLst>
              </a:tr>
            </a:tbl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4A5FCABF-3F30-4E03-8A8F-A5B7884FAA84}"/>
              </a:ext>
            </a:extLst>
          </p:cNvPr>
          <p:cNvGrpSpPr/>
          <p:nvPr/>
        </p:nvGrpSpPr>
        <p:grpSpPr>
          <a:xfrm>
            <a:off x="360000" y="900311"/>
            <a:ext cx="2872026" cy="584775"/>
            <a:chOff x="494605" y="900311"/>
            <a:chExt cx="2872026" cy="584775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494605" y="900311"/>
              <a:ext cx="92780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131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7586D21-BA75-42A3-827F-342EA1B5BA97}"/>
                </a:ext>
              </a:extLst>
            </p:cNvPr>
            <p:cNvSpPr txBox="1"/>
            <p:nvPr/>
          </p:nvSpPr>
          <p:spPr>
            <a:xfrm>
              <a:off x="1422415" y="1149810"/>
              <a:ext cx="194421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rgbClr val="404040"/>
                  </a:solidFill>
                  <a:latin typeface="+mn-lt"/>
                </a:rPr>
                <a:t>MERCEOLOGICHE</a:t>
              </a:r>
              <a:endParaRPr lang="it-IT" sz="1000" b="1" dirty="0"/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1180279" y="1172497"/>
              <a:ext cx="188236" cy="200846"/>
              <a:chOff x="3060700" y="4723156"/>
              <a:chExt cx="1401951" cy="1495873"/>
            </a:xfrm>
          </p:grpSpPr>
          <p:sp>
            <p:nvSpPr>
              <p:cNvPr id="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pic>
        <p:nvPicPr>
          <p:cNvPr id="3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198043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239342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325964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576087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428468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532882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622890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413C468A-297D-432B-8AEF-D1EDED67F058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4" name="Picture 14" descr="Anteprima immagine">
            <a:extLst>
              <a:ext uri="{FF2B5EF4-FFF2-40B4-BE49-F238E27FC236}">
                <a16:creationId xmlns:a16="http://schemas.microsoft.com/office/drawing/2014/main" id="{002DB168-E77A-4746-A0BA-964CFB274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F9430B5F-F321-465C-98B5-1DBDFC40D75E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6" name="Picture 8" descr="Anteprima immagine">
            <a:extLst>
              <a:ext uri="{FF2B5EF4-FFF2-40B4-BE49-F238E27FC236}">
                <a16:creationId xmlns:a16="http://schemas.microsoft.com/office/drawing/2014/main" id="{F65613C7-BA43-4D11-8E67-FFA624DCF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DB882C4-45D6-46E8-8E0D-DE77EE2733A3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A4139EE8-DFEC-4237-A9FD-FE81E19CE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94E11709-3D33-42AC-8744-FDB088027F8A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10" descr="Anteprima immagine">
            <a:extLst>
              <a:ext uri="{FF2B5EF4-FFF2-40B4-BE49-F238E27FC236}">
                <a16:creationId xmlns:a16="http://schemas.microsoft.com/office/drawing/2014/main" id="{C1FB92B7-C094-4CC5-9E63-F72CFF06E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57987912-C5F1-459F-8B73-7301EB9D8CAA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18" descr="Anteprima immagine">
            <a:extLst>
              <a:ext uri="{FF2B5EF4-FFF2-40B4-BE49-F238E27FC236}">
                <a16:creationId xmlns:a16="http://schemas.microsoft.com/office/drawing/2014/main" id="{DAB51DD1-ED6E-47DD-99E3-5B1A1E5C0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04F4A3D1-8C68-4656-B230-3F5B723596C0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2" descr="Anteprima immagine">
            <a:extLst>
              <a:ext uri="{FF2B5EF4-FFF2-40B4-BE49-F238E27FC236}">
                <a16:creationId xmlns:a16="http://schemas.microsoft.com/office/drawing/2014/main" id="{043EB2A8-93C9-4F9A-B684-1C228570E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86E3E845-FF9C-4039-B5B0-4DD5996F26F3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6" descr="Anteprima immagine">
            <a:extLst>
              <a:ext uri="{FF2B5EF4-FFF2-40B4-BE49-F238E27FC236}">
                <a16:creationId xmlns:a16="http://schemas.microsoft.com/office/drawing/2014/main" id="{7C132E6A-CFE3-4F2E-BA9B-0F3B8A3D5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6B8DC60A-7046-4910-AA0F-E7110DC60F33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283810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Servizi </a:t>
            </a:r>
            <a:r>
              <a:rPr lang="it-IT" dirty="0" smtClean="0"/>
              <a:t>(7/7)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6658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059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"/>
          <p:cNvCxnSpPr/>
          <p:nvPr/>
        </p:nvCxnSpPr>
        <p:spPr>
          <a:xfrm>
            <a:off x="2835029" y="1854730"/>
            <a:ext cx="0" cy="1277829"/>
          </a:xfrm>
          <a:prstGeom prst="line">
            <a:avLst/>
          </a:prstGeom>
          <a:ln w="381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Indice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333677"/>
              </p:ext>
            </p:extLst>
          </p:nvPr>
        </p:nvGraphicFramePr>
        <p:xfrm>
          <a:off x="2394372" y="2257906"/>
          <a:ext cx="3384376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3431935426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619326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3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Beni - MePA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19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9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Servizi - MePA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3614514"/>
                  </a:ext>
                </a:extLst>
              </a:tr>
            </a:tbl>
          </a:graphicData>
        </a:graphic>
      </p:graphicFrame>
      <p:sp>
        <p:nvSpPr>
          <p:cNvPr id="9" name="Ovale 8"/>
          <p:cNvSpPr/>
          <p:nvPr/>
        </p:nvSpPr>
        <p:spPr>
          <a:xfrm>
            <a:off x="2571695" y="1584447"/>
            <a:ext cx="540000" cy="540000"/>
          </a:xfrm>
          <a:prstGeom prst="ellipse">
            <a:avLst/>
          </a:prstGeom>
          <a:solidFill>
            <a:srgbClr val="821B4C"/>
          </a:solidFill>
          <a:ln w="12700">
            <a:solidFill>
              <a:srgbClr val="821B4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450156" y="1706744"/>
            <a:ext cx="19852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200" b="1" dirty="0" smtClean="0">
                <a:solidFill>
                  <a:srgbClr val="313840"/>
                </a:solidFill>
                <a:latin typeface="+mj-lt"/>
              </a:rPr>
              <a:t>MePA </a:t>
            </a:r>
            <a:r>
              <a:rPr lang="it-IT" sz="1200" b="1" dirty="0">
                <a:solidFill>
                  <a:srgbClr val="313840"/>
                </a:solidFill>
                <a:latin typeface="+mj-lt"/>
              </a:rPr>
              <a:t>Beni e </a:t>
            </a:r>
            <a:r>
              <a:rPr lang="it-IT" sz="1200" b="1" dirty="0" smtClean="0">
                <a:solidFill>
                  <a:srgbClr val="313840"/>
                </a:solidFill>
                <a:latin typeface="+mj-lt"/>
              </a:rPr>
              <a:t>Servizi</a:t>
            </a:r>
            <a:endParaRPr lang="it-IT" sz="1200" b="1" dirty="0">
              <a:solidFill>
                <a:srgbClr val="31384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3168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Beni (</a:t>
            </a:r>
            <a:r>
              <a:rPr lang="it-IT" dirty="0" smtClean="0"/>
              <a:t>1/6)</a:t>
            </a:r>
            <a:endParaRPr lang="it-IT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A1B7E194-0621-4C5A-96AA-CEC83CCE4D6D}"/>
              </a:ext>
            </a:extLst>
          </p:cNvPr>
          <p:cNvGrpSpPr/>
          <p:nvPr/>
        </p:nvGrpSpPr>
        <p:grpSpPr>
          <a:xfrm>
            <a:off x="7722964" y="3081600"/>
            <a:ext cx="2545866" cy="4284185"/>
            <a:chOff x="7722964" y="2721136"/>
            <a:chExt cx="2545866" cy="4284185"/>
          </a:xfrm>
        </p:grpSpPr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727870" y="3021717"/>
              <a:ext cx="188236" cy="200846"/>
              <a:chOff x="3060700" y="4723156"/>
              <a:chExt cx="1401951" cy="1495873"/>
            </a:xfrm>
          </p:grpSpPr>
          <p:sp>
            <p:nvSpPr>
              <p:cNvPr id="5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2721136"/>
              <a:ext cx="97715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87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2726031"/>
              <a:ext cx="1450282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404040"/>
                  </a:solidFill>
                </a:rPr>
                <a:t>Attiva </a:t>
              </a:r>
              <a:r>
                <a:rPr lang="it-IT" sz="1200" b="1" dirty="0" smtClean="0">
                  <a:solidFill>
                    <a:srgbClr val="404040"/>
                  </a:solidFill>
                </a:rPr>
                <a:t>dal</a:t>
              </a:r>
              <a:endParaRPr lang="it-IT" sz="1200" b="1" dirty="0">
                <a:solidFill>
                  <a:srgbClr val="404040"/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25/05/2022</a:t>
              </a:r>
              <a:endPara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4140671"/>
              <a:ext cx="2376264" cy="710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Ordine diretto, Richiesta di offerta, Trattativa diretta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3433351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Soglia comunitaria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sotto soglia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479536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2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</p:grp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3003252"/>
            <a:ext cx="6893998" cy="1641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vantaggi dell’iniziativa sono quelli tipici del Mercato Elettronico: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Riduzione di costi e tempi di acquisto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Copertura dei fabbisogni della domanda sotto soglia delle P.A. 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Negoziazione diretta con i fornitori di tempi, prezzi e condizioni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Possibilità di tracciare gli acquisti e quindi di controllare la spesa, eliminando ogni supporto cartaceo 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offre la possibilità di acquistare tutti i prodotti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offerti all'interno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 Mercato Elettronico della P.A. Il bando è organizzato in categorie merceologiche e raccoglie le offerte di numerosi fornitori per soddisfare ogni possibile esigenza di acquisto sotto soglia.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2711289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2" b="6522"/>
          <a:stretch>
            <a:fillRect/>
          </a:stretch>
        </p:blipFill>
        <p:spPr>
          <a:xfrm>
            <a:off x="7587950" y="1141200"/>
            <a:ext cx="2700000" cy="1800000"/>
          </a:xfrm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Beni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2" name="Rettangolo con angoli arrotondati 3">
            <a:hlinkClick r:id="rId4"/>
            <a:extLst>
              <a:ext uri="{FF2B5EF4-FFF2-40B4-BE49-F238E27FC236}">
                <a16:creationId xmlns:a16="http://schemas.microsoft.com/office/drawing/2014/main" id="{1467DB09-97B4-4B5F-87AD-E21286A2116B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956B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MERCATO ELETTRONICO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60000" y="4866411"/>
            <a:ext cx="6889271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Numeri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36.295 operatori economici abilitati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49.996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negoziazioni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66.060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ordini diretti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29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ella 39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000" y="1620000"/>
          <a:ext cx="9920948" cy="509436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252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0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Macrocategorie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Modalità d’acquisto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079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Alimentari e affini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 alimentari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31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Apparecchiature elettromedicali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Apparecchiature elettromedicali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164209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Arredi da laboratorio, sanitari e post </a:t>
                      </a:r>
                      <a:r>
                        <a:rPr lang="it-IT" sz="1050" b="1" kern="1200" dirty="0" err="1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mortem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Arredi da laboratorio, sanitari e post </a:t>
                      </a:r>
                      <a:r>
                        <a:rPr lang="it-IT" sz="1000" b="0" kern="1200" noProof="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mortem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46628"/>
                  </a:ext>
                </a:extLst>
              </a:tr>
              <a:tr h="209644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Arredi per interni ed esterni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Archivi compattabili, rotanti e scaffalature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Arredi da esterno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Arredi e complementi per nido e materne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Arredi per biblioteche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Arredi per università e collettività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Arredo e accessori per la cucina e la tavola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Arredi per aule di tribunale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Arredi per ufficio e complementi di arredo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Arredi scolastici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928779"/>
                  </a:ext>
                </a:extLst>
              </a:tr>
              <a:tr h="209644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Attrezzature e segnaletica stradale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Attrezzature e segnaletica stradale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904395"/>
                  </a:ext>
                </a:extLst>
              </a:tr>
              <a:tr h="300514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Attrezzature per il rilevamento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Attrezzature per il rilevamento assistenza, manutenzione e riparazione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376225"/>
                  </a:ext>
                </a:extLst>
              </a:tr>
              <a:tr h="300514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Attrezzature sportive, musicali e ricreative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Attrezzature ricreative e sportive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Attrezzature</a:t>
                      </a:r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musicali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7539135"/>
                  </a:ext>
                </a:extLst>
              </a:tr>
              <a:tr h="300514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Cancelleria e forniture ufficio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Cancelleria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804820"/>
                  </a:ext>
                </a:extLst>
              </a:tr>
              <a:tr h="300514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Carburanti, combustibili, lubrificanti e liquidi funzionali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Carburante extra rete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Lubrificanti e liquidi funzionali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Carburanti rete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Combustibili da riscaldamento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1748969"/>
                  </a:ext>
                </a:extLst>
              </a:tr>
            </a:tbl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00424C26-F5D2-4E32-85F8-C91BE81425B9}"/>
              </a:ext>
            </a:extLst>
          </p:cNvPr>
          <p:cNvGrpSpPr/>
          <p:nvPr/>
        </p:nvGrpSpPr>
        <p:grpSpPr>
          <a:xfrm>
            <a:off x="360000" y="900311"/>
            <a:ext cx="2872026" cy="584775"/>
            <a:chOff x="494605" y="900311"/>
            <a:chExt cx="2872026" cy="584775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494605" y="900311"/>
              <a:ext cx="92780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87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7586D21-BA75-42A3-827F-342EA1B5BA97}"/>
                </a:ext>
              </a:extLst>
            </p:cNvPr>
            <p:cNvSpPr txBox="1"/>
            <p:nvPr/>
          </p:nvSpPr>
          <p:spPr>
            <a:xfrm>
              <a:off x="1422415" y="1149810"/>
              <a:ext cx="194421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rgbClr val="404040"/>
                  </a:solidFill>
                  <a:latin typeface="+mn-lt"/>
                </a:rPr>
                <a:t>MERCEOLOGICHE</a:t>
              </a:r>
              <a:endParaRPr lang="it-IT" sz="1000" b="1" dirty="0"/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1180279" y="1172497"/>
              <a:ext cx="188236" cy="200846"/>
              <a:chOff x="3060700" y="4723156"/>
              <a:chExt cx="1401951" cy="1495873"/>
            </a:xfrm>
          </p:grpSpPr>
          <p:sp>
            <p:nvSpPr>
              <p:cNvPr id="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pic>
        <p:nvPicPr>
          <p:cNvPr id="3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051" y="198043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051" y="273226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051" y="461657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051" y="367898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051" y="493275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9686DA2E-A06D-4384-BF3C-DF6627353E93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36" name="Picture 14" descr="Anteprima immagine">
            <a:extLst>
              <a:ext uri="{FF2B5EF4-FFF2-40B4-BE49-F238E27FC236}">
                <a16:creationId xmlns:a16="http://schemas.microsoft.com/office/drawing/2014/main" id="{3EF8B96D-4285-4049-BF21-4CA629BB0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2CE1EB08-3EA0-4575-BADE-31979DEE5C97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1" name="Picture 8" descr="Anteprima immagine">
            <a:extLst>
              <a:ext uri="{FF2B5EF4-FFF2-40B4-BE49-F238E27FC236}">
                <a16:creationId xmlns:a16="http://schemas.microsoft.com/office/drawing/2014/main" id="{B349877B-078B-472D-A433-16A0BA6F1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F219B0D-2623-4BD1-A602-0B975F5F8B35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3" name="Picture 4">
            <a:extLst>
              <a:ext uri="{FF2B5EF4-FFF2-40B4-BE49-F238E27FC236}">
                <a16:creationId xmlns:a16="http://schemas.microsoft.com/office/drawing/2014/main" id="{5DDD353F-9FAD-4DA4-BF94-6608A2C08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7C903018-1472-41C4-A357-C5267ECDDB5F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5" name="Picture 10" descr="Anteprima immagine">
            <a:extLst>
              <a:ext uri="{FF2B5EF4-FFF2-40B4-BE49-F238E27FC236}">
                <a16:creationId xmlns:a16="http://schemas.microsoft.com/office/drawing/2014/main" id="{603DDC2C-7FA7-4EE6-A8A8-7D752E902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1DFFD118-92F2-4850-94E1-1C74F09A600F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7" name="Picture 18" descr="Anteprima immagine">
            <a:extLst>
              <a:ext uri="{FF2B5EF4-FFF2-40B4-BE49-F238E27FC236}">
                <a16:creationId xmlns:a16="http://schemas.microsoft.com/office/drawing/2014/main" id="{0BBEA562-903C-4F1F-A253-E424062D3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8A94460A-86F4-4D8E-B3C5-0E47AB7DA803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9" name="Picture 12" descr="Anteprima immagine">
            <a:extLst>
              <a:ext uri="{FF2B5EF4-FFF2-40B4-BE49-F238E27FC236}">
                <a16:creationId xmlns:a16="http://schemas.microsoft.com/office/drawing/2014/main" id="{4A5136FC-6581-4863-9A78-0DC4EC8D4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FD95D54D-43AD-4337-AE7A-50696B6C1A54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1" name="Picture 16" descr="Anteprima immagine">
            <a:extLst>
              <a:ext uri="{FF2B5EF4-FFF2-40B4-BE49-F238E27FC236}">
                <a16:creationId xmlns:a16="http://schemas.microsoft.com/office/drawing/2014/main" id="{A09769B5-2D15-4FAF-91FE-1C7FB474C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A9668C56-D888-4AC6-8B46-C7F09A06D6BF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051" y="232750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441" y="533698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441" y="574776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441" y="627581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672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ella 33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000" y="1620000"/>
          <a:ext cx="9920948" cy="486137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22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Macrocategorie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Modalità d’acquisto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375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Carta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Carta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459473"/>
                  </a:ext>
                </a:extLst>
              </a:tr>
              <a:tr h="428059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Cimiteriali e funebri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 funebri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 cimiteriali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096120"/>
                  </a:ext>
                </a:extLst>
              </a:tr>
              <a:tr h="152587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Computer, </a:t>
                      </a:r>
                      <a:r>
                        <a:rPr lang="it-IT" sz="1050" b="1" kern="1200" dirty="0" err="1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tablet</a:t>
                      </a: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componenti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PC, periferiche e accessori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505283"/>
                  </a:ext>
                </a:extLst>
              </a:tr>
              <a:tr h="315622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Consumabili da copia e stampa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Consumabili da copia/stampa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264649"/>
                  </a:ext>
                </a:extLst>
              </a:tr>
              <a:tr h="371841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Cura della persona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Igiene e cura della persona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51568"/>
                  </a:ext>
                </a:extLst>
              </a:tr>
              <a:tr h="371841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Dispositivi e sistemi di comunicazione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Dispositivi e sistemi di comunicazione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Infrastrutture ICT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8684672"/>
                  </a:ext>
                </a:extLst>
              </a:tr>
              <a:tr h="371841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Dispositivi medici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Aghi e siringhe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Ausili per l'incontinenza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Ausili tecnici per persone disabili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Endoprotesi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ortopediche e sistemi di osteosintesi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Medicazioni e bendaggi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Strumentario chirurgico e strumentario e dispositivi per odontoiatria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Altri dispositivi medici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971544"/>
                  </a:ext>
                </a:extLst>
              </a:tr>
              <a:tr h="371841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DPI, equipaggiamenti ed attrezzature per la sicurezza e la difesa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DPI, equipaggiamenti ed attrezzature per la sicurezza e la difesa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220730"/>
                  </a:ext>
                </a:extLst>
              </a:tr>
              <a:tr h="371841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Elettrodomestici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Piccoli e grandi elettrodomestici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794857"/>
                  </a:ext>
                </a:extLst>
              </a:tr>
              <a:tr h="371841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Ferramenta, idraulica ed edilizia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Ferramenta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Materiali da costruzione e minerali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Termoidraulica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3118777"/>
                  </a:ext>
                </a:extLst>
              </a:tr>
            </a:tbl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BADE07FE-07DC-4861-8268-D59B6EBB580F}"/>
              </a:ext>
            </a:extLst>
          </p:cNvPr>
          <p:cNvGrpSpPr/>
          <p:nvPr/>
        </p:nvGrpSpPr>
        <p:grpSpPr>
          <a:xfrm>
            <a:off x="360000" y="900311"/>
            <a:ext cx="2872026" cy="584775"/>
            <a:chOff x="494605" y="900311"/>
            <a:chExt cx="2872026" cy="584775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494605" y="900311"/>
              <a:ext cx="92780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87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7586D21-BA75-42A3-827F-342EA1B5BA97}"/>
                </a:ext>
              </a:extLst>
            </p:cNvPr>
            <p:cNvSpPr txBox="1"/>
            <p:nvPr/>
          </p:nvSpPr>
          <p:spPr>
            <a:xfrm>
              <a:off x="1422415" y="1149810"/>
              <a:ext cx="194421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rgbClr val="404040"/>
                  </a:solidFill>
                  <a:latin typeface="+mn-lt"/>
                </a:rPr>
                <a:t>MERCEOLOGICHE</a:t>
              </a:r>
              <a:endParaRPr lang="it-IT" sz="1000" b="1" dirty="0"/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1180279" y="1172497"/>
              <a:ext cx="188236" cy="200846"/>
              <a:chOff x="3060700" y="4723156"/>
              <a:chExt cx="1401951" cy="1495873"/>
            </a:xfrm>
          </p:grpSpPr>
          <p:sp>
            <p:nvSpPr>
              <p:cNvPr id="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pic>
        <p:nvPicPr>
          <p:cNvPr id="3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193174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450071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565283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230448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526739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A9A560E3-F6BF-4C5D-90CD-47B84907C947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37" name="Picture 14" descr="Anteprima immagine">
            <a:extLst>
              <a:ext uri="{FF2B5EF4-FFF2-40B4-BE49-F238E27FC236}">
                <a16:creationId xmlns:a16="http://schemas.microsoft.com/office/drawing/2014/main" id="{822D4544-6177-4E98-8E5A-7DB7A4BE2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E1842D1B-47AC-4090-A797-62EEED58E68F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1" name="Picture 8" descr="Anteprima immagine">
            <a:extLst>
              <a:ext uri="{FF2B5EF4-FFF2-40B4-BE49-F238E27FC236}">
                <a16:creationId xmlns:a16="http://schemas.microsoft.com/office/drawing/2014/main" id="{57E8E498-74AF-47C7-BAFF-A572A1C67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CF2AB937-ECA4-4DD3-96F2-3084AFCAFC4D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3" name="Picture 4">
            <a:extLst>
              <a:ext uri="{FF2B5EF4-FFF2-40B4-BE49-F238E27FC236}">
                <a16:creationId xmlns:a16="http://schemas.microsoft.com/office/drawing/2014/main" id="{6EF760C5-FD80-4861-9C9B-EC2B0AD80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B3B3ED77-DDBB-49A1-933E-663BE6550E11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5" name="Picture 10" descr="Anteprima immagine">
            <a:extLst>
              <a:ext uri="{FF2B5EF4-FFF2-40B4-BE49-F238E27FC236}">
                <a16:creationId xmlns:a16="http://schemas.microsoft.com/office/drawing/2014/main" id="{809444DF-0F6E-4D50-924F-684A1B34C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35FAB052-ED9A-439E-9A7A-A8476674ABA2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7" name="Picture 18" descr="Anteprima immagine">
            <a:extLst>
              <a:ext uri="{FF2B5EF4-FFF2-40B4-BE49-F238E27FC236}">
                <a16:creationId xmlns:a16="http://schemas.microsoft.com/office/drawing/2014/main" id="{664D715C-5C19-4ABC-B271-ADCC3277E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A3FB50DB-2CFA-4F9E-AAAB-F1B8CB92C56A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9" name="Picture 12" descr="Anteprima immagine">
            <a:extLst>
              <a:ext uri="{FF2B5EF4-FFF2-40B4-BE49-F238E27FC236}">
                <a16:creationId xmlns:a16="http://schemas.microsoft.com/office/drawing/2014/main" id="{9BA1F58B-B28E-48B1-AC60-85A78695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91590B85-4DA3-4E2A-B304-D670DDF62BFD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1" name="Picture 16" descr="Anteprima immagine">
            <a:extLst>
              <a:ext uri="{FF2B5EF4-FFF2-40B4-BE49-F238E27FC236}">
                <a16:creationId xmlns:a16="http://schemas.microsoft.com/office/drawing/2014/main" id="{3276675F-9719-4FE2-B9D5-4A5133F14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9334CC35-B142-4A95-9226-F8EAFFD39523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268139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295789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3299972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367824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612728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239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Tabella 53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000" y="1620000"/>
          <a:ext cx="9920948" cy="51728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22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0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127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Macrocategorie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Modalità d’acquisto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Fonti rinnovabili ed </a:t>
                      </a:r>
                      <a:r>
                        <a:rPr lang="it-IT" sz="1050" b="1" kern="1200" dirty="0" err="1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efficientamento</a:t>
                      </a: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energetico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Accessori per il fotovoltaico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Chiusure trasparenti con infissi e sistemi di schermatura solare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Generatori a combustibile, caldaie a condensazione e servizi connessi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a pompa di calore per la climatizzazione e servizi connessi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fotovoltaici e servizi connessi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di cogenerazione e servizi connessi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solari termici e servizi connessi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Pompe di calore per la produzione di acqua calda sanitaria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Sistemi di 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relamping</a:t>
                      </a:r>
                      <a:endParaRPr lang="it-IT" sz="1000" b="0" kern="1200" dirty="0" smtClean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Sistemi di rifasamento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459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Fotografia, ottica, audio e video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Fotografia, ottica, audio e video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096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Indumenti generici e accessori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Indumenti generici e accessori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505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Libri, prodotti editoriali e multimediali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Libri e pubblicazioni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 multimediali, audio-visivi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264649"/>
                  </a:ext>
                </a:extLst>
              </a:tr>
              <a:tr h="128009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Macchinari agricoli e industriali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Macchinari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51568"/>
                  </a:ext>
                </a:extLst>
              </a:tr>
              <a:tr h="128009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Macchine per ufficio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Macchine per ufficio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510983"/>
                  </a:ext>
                </a:extLst>
              </a:tr>
              <a:tr h="211237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Mangimi ed alimenti per animali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Mangimi ed alimenti per animali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252354"/>
                  </a:ext>
                </a:extLst>
              </a:tr>
              <a:tr h="211237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Materiale elettrico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Materiale elettrico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918012"/>
                  </a:ext>
                </a:extLst>
              </a:tr>
              <a:tr h="211237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Mezzi di trasporto e parti di ricambio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Veicoli, attrezzature, accessori e parti di ricambio assistenza manutenzione e riparazione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Velivoli, accessori, parti di ricambio assistenza manutenzione e riparazione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Natanti, accessori e parti di ricambio assistenza, manutenzione e riparazione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040517"/>
                  </a:ext>
                </a:extLst>
              </a:tr>
            </a:tbl>
          </a:graphicData>
        </a:graphic>
      </p:graphicFrame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6573D47C-F37D-425D-843C-8A71F02B0933}"/>
              </a:ext>
            </a:extLst>
          </p:cNvPr>
          <p:cNvGrpSpPr/>
          <p:nvPr/>
        </p:nvGrpSpPr>
        <p:grpSpPr>
          <a:xfrm>
            <a:off x="360000" y="900311"/>
            <a:ext cx="2872025" cy="584775"/>
            <a:chOff x="494606" y="900311"/>
            <a:chExt cx="2872025" cy="584775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494606" y="900311"/>
              <a:ext cx="81964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87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37586D21-BA75-42A3-827F-342EA1B5BA97}"/>
                </a:ext>
              </a:extLst>
            </p:cNvPr>
            <p:cNvSpPr txBox="1"/>
            <p:nvPr/>
          </p:nvSpPr>
          <p:spPr>
            <a:xfrm>
              <a:off x="1422415" y="1149810"/>
              <a:ext cx="194421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rgbClr val="404040"/>
                  </a:solidFill>
                  <a:latin typeface="+mn-lt"/>
                </a:rPr>
                <a:t>MERCEOLOGICHE</a:t>
              </a:r>
              <a:endParaRPr lang="it-IT" sz="1000" b="1" dirty="0"/>
            </a:p>
          </p:txBody>
        </p:sp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1180279" y="1172497"/>
              <a:ext cx="188236" cy="200846"/>
              <a:chOff x="3060700" y="4723156"/>
              <a:chExt cx="1401951" cy="1495873"/>
            </a:xfrm>
          </p:grpSpPr>
          <p:sp>
            <p:nvSpPr>
              <p:cNvPr id="3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pic>
        <p:nvPicPr>
          <p:cNvPr id="4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23" y="358365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16" y="259251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16" y="394585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23" y="471250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277" y="543186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16" y="508739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23" y="433345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C75E51EC-91A1-47D3-96B5-274B773C1DAF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1" name="Picture 14" descr="Anteprima immagine">
            <a:extLst>
              <a:ext uri="{FF2B5EF4-FFF2-40B4-BE49-F238E27FC236}">
                <a16:creationId xmlns:a16="http://schemas.microsoft.com/office/drawing/2014/main" id="{28756040-DB9F-44AF-8D57-F22872A99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D5CB87BB-8096-48F8-A93A-C897AB9C10F3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8" descr="Anteprima immagine">
            <a:extLst>
              <a:ext uri="{FF2B5EF4-FFF2-40B4-BE49-F238E27FC236}">
                <a16:creationId xmlns:a16="http://schemas.microsoft.com/office/drawing/2014/main" id="{4070C88D-74AB-4C0B-B26E-197179CD2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9C41DFD4-BF0B-418D-98BD-083B85E70D1B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4">
            <a:extLst>
              <a:ext uri="{FF2B5EF4-FFF2-40B4-BE49-F238E27FC236}">
                <a16:creationId xmlns:a16="http://schemas.microsoft.com/office/drawing/2014/main" id="{E8D2EA28-4915-4DB2-A5DA-4D7B6A886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710D0C7F-1285-4EBA-9C44-A5A18059AFC9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10" descr="Anteprima immagine">
            <a:extLst>
              <a:ext uri="{FF2B5EF4-FFF2-40B4-BE49-F238E27FC236}">
                <a16:creationId xmlns:a16="http://schemas.microsoft.com/office/drawing/2014/main" id="{147B8670-8CE6-4026-9A95-ADD3EB66B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C14C3735-0673-4E0E-9D4E-31926005CC80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0" name="Picture 18" descr="Anteprima immagine">
            <a:extLst>
              <a:ext uri="{FF2B5EF4-FFF2-40B4-BE49-F238E27FC236}">
                <a16:creationId xmlns:a16="http://schemas.microsoft.com/office/drawing/2014/main" id="{51FF1C41-E236-4248-B845-54A0D2DEC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342D0CFC-F803-4C9B-81CE-0F850BC6FCE6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2" name="Picture 12" descr="Anteprima immagine">
            <a:extLst>
              <a:ext uri="{FF2B5EF4-FFF2-40B4-BE49-F238E27FC236}">
                <a16:creationId xmlns:a16="http://schemas.microsoft.com/office/drawing/2014/main" id="{FC6EBB22-5D89-4E6A-A82A-B344158B0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133C66A4-667B-4CD3-A20E-16E8205C7CCF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4" name="Picture 16" descr="Anteprima immagine">
            <a:extLst>
              <a:ext uri="{FF2B5EF4-FFF2-40B4-BE49-F238E27FC236}">
                <a16:creationId xmlns:a16="http://schemas.microsoft.com/office/drawing/2014/main" id="{C32F9019-08D2-4C1A-ADA6-50BF401AE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E36786FF-6510-4EC9-A1DC-A326CE695DDC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6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23" y="58242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23" y="633735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905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Tabella 53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000" y="1620000"/>
          <a:ext cx="9920948" cy="51706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22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0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127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Macrocategorie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Modalità d’acquisto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 chimici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Antisettici e disinfettanti, prodotti chimici, reagenti non diagnostici e gas tecnici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459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 e materiali per le pulizie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 e attrezzature per le pulizie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096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 farmaceutici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Farmaci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505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 monouso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 monouso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264649"/>
                  </a:ext>
                </a:extLst>
              </a:tr>
              <a:tr h="128009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 per il restauro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 per il restauro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51568"/>
                  </a:ext>
                </a:extLst>
              </a:tr>
              <a:tr h="128009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 per la raccolta rifiuti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 per la raccolta rifiuti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510983"/>
                  </a:ext>
                </a:extLst>
              </a:tr>
              <a:tr h="211237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Riscaldamento e condizionamento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Apparecchiature per il condizionamento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252354"/>
                  </a:ext>
                </a:extLst>
              </a:tr>
              <a:tr h="211237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Segnaletica d’ambiente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Segnaletica d’ambiente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918012"/>
                  </a:ext>
                </a:extLst>
              </a:tr>
              <a:tr h="211237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Server e networking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Apparati di rete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Apparati per 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storage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area network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Server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Sistemi integrati e infrastrutture convergenti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Storage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040517"/>
                  </a:ext>
                </a:extLst>
              </a:tr>
              <a:tr h="211237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Sicurezza informatica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Sicurezza</a:t>
                      </a:r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informatica</a:t>
                      </a:r>
                      <a:endParaRPr lang="it-IT" sz="1000" b="0" kern="1200" dirty="0" smtClean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905803"/>
                  </a:ext>
                </a:extLst>
              </a:tr>
              <a:tr h="211237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Sistemi specializzati e integrati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Enterprise &amp; 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Specialized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System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124047"/>
                  </a:ext>
                </a:extLst>
              </a:tr>
              <a:tr h="211237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Software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Licenze software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208399"/>
                  </a:ext>
                </a:extLst>
              </a:tr>
            </a:tbl>
          </a:graphicData>
        </a:graphic>
      </p:graphicFrame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6573D47C-F37D-425D-843C-8A71F02B0933}"/>
              </a:ext>
            </a:extLst>
          </p:cNvPr>
          <p:cNvGrpSpPr/>
          <p:nvPr/>
        </p:nvGrpSpPr>
        <p:grpSpPr>
          <a:xfrm>
            <a:off x="360000" y="900311"/>
            <a:ext cx="2872025" cy="584775"/>
            <a:chOff x="494606" y="900311"/>
            <a:chExt cx="2872025" cy="584775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494606" y="900311"/>
              <a:ext cx="81964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87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37586D21-BA75-42A3-827F-342EA1B5BA97}"/>
                </a:ext>
              </a:extLst>
            </p:cNvPr>
            <p:cNvSpPr txBox="1"/>
            <p:nvPr/>
          </p:nvSpPr>
          <p:spPr>
            <a:xfrm>
              <a:off x="1422415" y="1149810"/>
              <a:ext cx="194421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rgbClr val="404040"/>
                  </a:solidFill>
                  <a:latin typeface="+mn-lt"/>
                </a:rPr>
                <a:t>MERCEOLOGICHE</a:t>
              </a:r>
              <a:endParaRPr lang="it-IT" sz="1000" b="1" dirty="0"/>
            </a:p>
          </p:txBody>
        </p:sp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1180279" y="1172497"/>
              <a:ext cx="188236" cy="200846"/>
              <a:chOff x="3060700" y="4723156"/>
              <a:chExt cx="1401951" cy="1495873"/>
            </a:xfrm>
          </p:grpSpPr>
          <p:sp>
            <p:nvSpPr>
              <p:cNvPr id="3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pic>
        <p:nvPicPr>
          <p:cNvPr id="4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23" y="310080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16" y="198470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16" y="345661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23" y="41999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277" y="517845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16" y="457271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23" y="381665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C75E51EC-91A1-47D3-96B5-274B773C1DAF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1" name="Picture 14" descr="Anteprima immagine">
            <a:extLst>
              <a:ext uri="{FF2B5EF4-FFF2-40B4-BE49-F238E27FC236}">
                <a16:creationId xmlns:a16="http://schemas.microsoft.com/office/drawing/2014/main" id="{28756040-DB9F-44AF-8D57-F22872A99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D5CB87BB-8096-48F8-A93A-C897AB9C10F3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8" descr="Anteprima immagine">
            <a:extLst>
              <a:ext uri="{FF2B5EF4-FFF2-40B4-BE49-F238E27FC236}">
                <a16:creationId xmlns:a16="http://schemas.microsoft.com/office/drawing/2014/main" id="{4070C88D-74AB-4C0B-B26E-197179CD2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9C41DFD4-BF0B-418D-98BD-083B85E70D1B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4">
            <a:extLst>
              <a:ext uri="{FF2B5EF4-FFF2-40B4-BE49-F238E27FC236}">
                <a16:creationId xmlns:a16="http://schemas.microsoft.com/office/drawing/2014/main" id="{E8D2EA28-4915-4DB2-A5DA-4D7B6A886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710D0C7F-1285-4EBA-9C44-A5A18059AFC9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10" descr="Anteprima immagine">
            <a:extLst>
              <a:ext uri="{FF2B5EF4-FFF2-40B4-BE49-F238E27FC236}">
                <a16:creationId xmlns:a16="http://schemas.microsoft.com/office/drawing/2014/main" id="{147B8670-8CE6-4026-9A95-ADD3EB66B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C14C3735-0673-4E0E-9D4E-31926005CC80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0" name="Picture 18" descr="Anteprima immagine">
            <a:extLst>
              <a:ext uri="{FF2B5EF4-FFF2-40B4-BE49-F238E27FC236}">
                <a16:creationId xmlns:a16="http://schemas.microsoft.com/office/drawing/2014/main" id="{51FF1C41-E236-4248-B845-54A0D2DEC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342D0CFC-F803-4C9B-81CE-0F850BC6FCE6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2" name="Picture 12" descr="Anteprima immagine">
            <a:extLst>
              <a:ext uri="{FF2B5EF4-FFF2-40B4-BE49-F238E27FC236}">
                <a16:creationId xmlns:a16="http://schemas.microsoft.com/office/drawing/2014/main" id="{FC6EBB22-5D89-4E6A-A82A-B344158B0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133C66A4-667B-4CD3-A20E-16E8205C7CCF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4" name="Picture 16" descr="Anteprima immagine">
            <a:extLst>
              <a:ext uri="{FF2B5EF4-FFF2-40B4-BE49-F238E27FC236}">
                <a16:creationId xmlns:a16="http://schemas.microsoft.com/office/drawing/2014/main" id="{C32F9019-08D2-4C1A-ADA6-50BF401AE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E36786FF-6510-4EC9-A1DC-A326CE695DDC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6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23" y="579246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23" y="613784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23" y="237704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23" y="273350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16" y="652806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88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Tabella 53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000" y="1620000"/>
          <a:ext cx="9920948" cy="31002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22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0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127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Macrocategorie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Modalità d’acquisto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Soluzioni integrate per la scuola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Soluzioni integrate per la scuola digitale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459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Strumenti, attrezzature e materiale da laboratorio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IVD - Dispositivi medico-diagnostici in vitro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Piccole apparecchiature e materiale da laboratorio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Vetreria e monouso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096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Strutture logistiche e soluzioni abitative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Soluzioni abitative e strutture logistiche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505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Tessuti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Forniture tessili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264649"/>
                  </a:ext>
                </a:extLst>
              </a:tr>
              <a:tr h="128009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Veicoli ad uso sanitario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Veicoli ad uso sanitario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51568"/>
                  </a:ext>
                </a:extLst>
              </a:tr>
              <a:tr h="128009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Verde, vivaismo e produzioni agricole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 per il</a:t>
                      </a:r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erde e il vivaismo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510983"/>
                  </a:ext>
                </a:extLst>
              </a:tr>
              <a:tr h="211237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Videosorveglianza, controllo accessi e antintrusione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Videosorveglianza, controllo accessi e antintrusione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252354"/>
                  </a:ext>
                </a:extLst>
              </a:tr>
            </a:tbl>
          </a:graphicData>
        </a:graphic>
      </p:graphicFrame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Beni </a:t>
            </a:r>
            <a:r>
              <a:rPr lang="it-IT" dirty="0" smtClean="0"/>
              <a:t>(6/6)</a:t>
            </a:r>
            <a:endParaRPr lang="it-IT" dirty="0"/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6573D47C-F37D-425D-843C-8A71F02B0933}"/>
              </a:ext>
            </a:extLst>
          </p:cNvPr>
          <p:cNvGrpSpPr/>
          <p:nvPr/>
        </p:nvGrpSpPr>
        <p:grpSpPr>
          <a:xfrm>
            <a:off x="360000" y="900311"/>
            <a:ext cx="2872025" cy="584775"/>
            <a:chOff x="494606" y="900311"/>
            <a:chExt cx="2872025" cy="584775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494606" y="900311"/>
              <a:ext cx="81964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87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37586D21-BA75-42A3-827F-342EA1B5BA97}"/>
                </a:ext>
              </a:extLst>
            </p:cNvPr>
            <p:cNvSpPr txBox="1"/>
            <p:nvPr/>
          </p:nvSpPr>
          <p:spPr>
            <a:xfrm>
              <a:off x="1422415" y="1149810"/>
              <a:ext cx="194421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rgbClr val="404040"/>
                  </a:solidFill>
                  <a:latin typeface="+mn-lt"/>
                </a:rPr>
                <a:t>MERCEOLOGICHE</a:t>
              </a:r>
              <a:endParaRPr lang="it-IT" sz="1000" b="1" dirty="0"/>
            </a:p>
          </p:txBody>
        </p:sp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1180279" y="1172497"/>
              <a:ext cx="188236" cy="200846"/>
              <a:chOff x="3060700" y="4723156"/>
              <a:chExt cx="1401951" cy="1495873"/>
            </a:xfrm>
          </p:grpSpPr>
          <p:sp>
            <p:nvSpPr>
              <p:cNvPr id="3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pic>
        <p:nvPicPr>
          <p:cNvPr id="4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23" y="291653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16" y="198470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16" y="329786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23" y="403056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16" y="442870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23" y="365566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C75E51EC-91A1-47D3-96B5-274B773C1DAF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1" name="Picture 14" descr="Anteprima immagine">
            <a:extLst>
              <a:ext uri="{FF2B5EF4-FFF2-40B4-BE49-F238E27FC236}">
                <a16:creationId xmlns:a16="http://schemas.microsoft.com/office/drawing/2014/main" id="{28756040-DB9F-44AF-8D57-F22872A99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D5CB87BB-8096-48F8-A93A-C897AB9C10F3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8" descr="Anteprima immagine">
            <a:extLst>
              <a:ext uri="{FF2B5EF4-FFF2-40B4-BE49-F238E27FC236}">
                <a16:creationId xmlns:a16="http://schemas.microsoft.com/office/drawing/2014/main" id="{4070C88D-74AB-4C0B-B26E-197179CD2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9C41DFD4-BF0B-418D-98BD-083B85E70D1B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4">
            <a:extLst>
              <a:ext uri="{FF2B5EF4-FFF2-40B4-BE49-F238E27FC236}">
                <a16:creationId xmlns:a16="http://schemas.microsoft.com/office/drawing/2014/main" id="{E8D2EA28-4915-4DB2-A5DA-4D7B6A886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710D0C7F-1285-4EBA-9C44-A5A18059AFC9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10" descr="Anteprima immagine">
            <a:extLst>
              <a:ext uri="{FF2B5EF4-FFF2-40B4-BE49-F238E27FC236}">
                <a16:creationId xmlns:a16="http://schemas.microsoft.com/office/drawing/2014/main" id="{147B8670-8CE6-4026-9A95-ADD3EB66B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C14C3735-0673-4E0E-9D4E-31926005CC80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0" name="Picture 18" descr="Anteprima immagine">
            <a:extLst>
              <a:ext uri="{FF2B5EF4-FFF2-40B4-BE49-F238E27FC236}">
                <a16:creationId xmlns:a16="http://schemas.microsoft.com/office/drawing/2014/main" id="{51FF1C41-E236-4248-B845-54A0D2DEC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342D0CFC-F803-4C9B-81CE-0F850BC6FCE6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2" name="Picture 12" descr="Anteprima immagine">
            <a:extLst>
              <a:ext uri="{FF2B5EF4-FFF2-40B4-BE49-F238E27FC236}">
                <a16:creationId xmlns:a16="http://schemas.microsoft.com/office/drawing/2014/main" id="{FC6EBB22-5D89-4E6A-A82A-B344158B0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133C66A4-667B-4CD3-A20E-16E8205C7CCF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4" name="Picture 16" descr="Anteprima immagine">
            <a:extLst>
              <a:ext uri="{FF2B5EF4-FFF2-40B4-BE49-F238E27FC236}">
                <a16:creationId xmlns:a16="http://schemas.microsoft.com/office/drawing/2014/main" id="{C32F9019-08D2-4C1A-ADA6-50BF401AE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E36786FF-6510-4EC9-A1DC-A326CE695DDC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23" y="241514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48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Servizi (</a:t>
            </a:r>
            <a:r>
              <a:rPr lang="it-IT" dirty="0" smtClean="0"/>
              <a:t>1/7)</a:t>
            </a:r>
            <a:endParaRPr lang="it-IT" dirty="0"/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9838984" y="3382181"/>
            <a:ext cx="188236" cy="200846"/>
            <a:chOff x="3060700" y="4723156"/>
            <a:chExt cx="1401951" cy="1495873"/>
          </a:xfrm>
        </p:grpSpPr>
        <p:sp>
          <p:nvSpPr>
            <p:cNvPr id="5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0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4BECAC2-0645-40D6-B10C-83E6B4308A7C}"/>
              </a:ext>
            </a:extLst>
          </p:cNvPr>
          <p:cNvSpPr txBox="1"/>
          <p:nvPr/>
        </p:nvSpPr>
        <p:spPr>
          <a:xfrm>
            <a:off x="9291680" y="3081600"/>
            <a:ext cx="9771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Categorie</a:t>
            </a:r>
          </a:p>
          <a:p>
            <a:pPr>
              <a:spcAft>
                <a:spcPts val="450"/>
              </a:spcAft>
            </a:pPr>
            <a:r>
              <a:rPr lang="it-IT" dirty="0" smtClean="0">
                <a:solidFill>
                  <a:srgbClr val="313840"/>
                </a:solidFill>
              </a:rPr>
              <a:t>131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CD4AB0F-C69A-47B0-B7B4-A9002D1AC72A}"/>
              </a:ext>
            </a:extLst>
          </p:cNvPr>
          <p:cNvSpPr txBox="1"/>
          <p:nvPr/>
        </p:nvSpPr>
        <p:spPr>
          <a:xfrm>
            <a:off x="7722964" y="3086495"/>
            <a:ext cx="14502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404040"/>
                </a:solidFill>
              </a:rPr>
              <a:t>Attiva </a:t>
            </a:r>
            <a:r>
              <a:rPr lang="it-IT" sz="1200" b="1" dirty="0" smtClean="0">
                <a:solidFill>
                  <a:srgbClr val="404040"/>
                </a:solidFill>
              </a:rPr>
              <a:t>dal</a:t>
            </a:r>
            <a:endParaRPr lang="it-IT" sz="1200" b="1" dirty="0">
              <a:solidFill>
                <a:srgbClr val="404040"/>
              </a:solidFill>
            </a:endParaRPr>
          </a:p>
          <a:p>
            <a:pPr>
              <a:spcAft>
                <a:spcPts val="450"/>
              </a:spcAft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25/05/2022</a:t>
            </a: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6BF1491-F2C2-4EA8-9818-DBEA7D41BD8D}"/>
              </a:ext>
            </a:extLst>
          </p:cNvPr>
          <p:cNvSpPr txBox="1"/>
          <p:nvPr/>
        </p:nvSpPr>
        <p:spPr>
          <a:xfrm>
            <a:off x="7722964" y="4501135"/>
            <a:ext cx="2376264" cy="710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Modalità di acquisto</a:t>
            </a:r>
          </a:p>
          <a:p>
            <a:pPr>
              <a:spcAft>
                <a:spcPts val="450"/>
              </a:spcAft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Ordine diretto, Richiesta di offerta, Trattativa diretta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9CC6538-8930-4B5E-8783-5BED0FFC535D}"/>
              </a:ext>
            </a:extLst>
          </p:cNvPr>
          <p:cNvSpPr txBox="1"/>
          <p:nvPr/>
        </p:nvSpPr>
        <p:spPr>
          <a:xfrm>
            <a:off x="7722964" y="3793815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Soglia comunitaria</a:t>
            </a:r>
          </a:p>
          <a:p>
            <a:pPr>
              <a:spcAft>
                <a:spcPts val="450"/>
              </a:spcAft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sotto soglia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5C907B6-0390-44C6-A673-C51F523ECAC7}"/>
              </a:ext>
            </a:extLst>
          </p:cNvPr>
          <p:cNvSpPr txBox="1"/>
          <p:nvPr/>
        </p:nvSpPr>
        <p:spPr>
          <a:xfrm>
            <a:off x="7722964" y="6840000"/>
            <a:ext cx="2376264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rgbClr val="404040"/>
                </a:solidFill>
                <a:ea typeface="ＭＳ Ｐゴシック"/>
              </a:rPr>
              <a:t>Link utili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ea typeface="ＭＳ Ｐゴシック"/>
                <a:hlinkClick r:id="rId2"/>
              </a:rPr>
              <a:t>Scheda riassuntiva</a:t>
            </a:r>
            <a:endParaRPr lang="it-IT" sz="1200" dirty="0">
              <a:solidFill>
                <a:srgbClr val="404040"/>
              </a:solidFill>
              <a:ea typeface="ＭＳ Ｐゴシック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3003252"/>
            <a:ext cx="6893998" cy="1641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vantaggi dell’iniziativa sono quelli tipici del Mercato Elettronico: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Riduzione di costi e tempi di acquisto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Copertura dei fabbisogni della domanda sotto soglia delle P.A. 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Negoziazione diretta con i fornitori di tempi, prezzi e condizioni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Possibilità di tracciare gli acquisti e quindi di controllare la spesa, eliminando ogni supporto cartaceo 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offre la possibilità di acquistare tutti i servizi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offerti all'interno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 Mercato Elettronico della P.A. Il bando è organizzato in categorie merceologiche e raccoglie le offerte di numerosi fornitori per soddisfare ogni possibile esigenza di acquisto sotto soglia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2711289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" b="25"/>
          <a:stretch>
            <a:fillRect/>
          </a:stretch>
        </p:blipFill>
        <p:spPr>
          <a:xfrm>
            <a:off x="7587950" y="1141200"/>
            <a:ext cx="2700000" cy="1800000"/>
          </a:xfrm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3" name="Rettangolo con angoli arrotondati 3">
            <a:hlinkClick r:id="rId4"/>
            <a:extLst>
              <a:ext uri="{FF2B5EF4-FFF2-40B4-BE49-F238E27FC236}">
                <a16:creationId xmlns:a16="http://schemas.microsoft.com/office/drawing/2014/main" id="{17257284-6417-453B-8347-98B2790F5CEA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956B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MERCATO ELETTRONICO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60000" y="4866411"/>
            <a:ext cx="6889271" cy="1146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Numeri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66.539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operatori economici abilitati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31.263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negoziazioni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12.278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ordini diretti</a:t>
            </a:r>
          </a:p>
        </p:txBody>
      </p:sp>
    </p:spTree>
    <p:extLst>
      <p:ext uri="{BB962C8B-B14F-4D97-AF65-F5344CB8AC3E}">
        <p14:creationId xmlns:p14="http://schemas.microsoft.com/office/powerpoint/2010/main" val="1180580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>
        <a:spAutoFit/>
      </a:bodyPr>
      <a:lstStyle>
        <a:defPPr algn="r">
          <a:defRPr sz="1100" b="1" dirty="0">
            <a:solidFill>
              <a:srgbClr val="821B4C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17563</TotalTime>
  <Words>2472</Words>
  <Application>Microsoft Office PowerPoint</Application>
  <PresentationFormat>Personalizzato</PresentationFormat>
  <Paragraphs>645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Lucida Grande</vt:lpstr>
      <vt:lpstr>Wingdings</vt:lpstr>
      <vt:lpstr>Office Theme</vt:lpstr>
      <vt:lpstr>Presentazione standard di PowerPoint</vt:lpstr>
      <vt:lpstr>Presentazione standard di PowerPoint</vt:lpstr>
      <vt:lpstr>Beni (1/6)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Beni (6/6)</vt:lpstr>
      <vt:lpstr>Servizi (1/7)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Servizi (7/7)</vt:lpstr>
      <vt:lpstr>Presentazione standard di PowerPoint</vt:lpstr>
    </vt:vector>
  </TitlesOfParts>
  <Company>.Cri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Roberta Pirone</dc:creator>
  <cp:lastModifiedBy>Giardina Ilaria</cp:lastModifiedBy>
  <cp:revision>1688</cp:revision>
  <cp:lastPrinted>2015-04-20T11:19:35Z</cp:lastPrinted>
  <dcterms:created xsi:type="dcterms:W3CDTF">2015-04-16T14:31:18Z</dcterms:created>
  <dcterms:modified xsi:type="dcterms:W3CDTF">2022-12-13T14:12:39Z</dcterms:modified>
</cp:coreProperties>
</file>